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396" r:id="rId3"/>
    <p:sldId id="399" r:id="rId4"/>
    <p:sldId id="440" r:id="rId5"/>
    <p:sldId id="439" r:id="rId6"/>
    <p:sldId id="441" r:id="rId7"/>
    <p:sldId id="429" r:id="rId8"/>
    <p:sldId id="442" r:id="rId9"/>
    <p:sldId id="443" r:id="rId10"/>
    <p:sldId id="444" r:id="rId11"/>
    <p:sldId id="397" r:id="rId12"/>
    <p:sldId id="445" r:id="rId13"/>
    <p:sldId id="446" r:id="rId14"/>
    <p:sldId id="447" r:id="rId15"/>
    <p:sldId id="430" r:id="rId16"/>
    <p:sldId id="433" r:id="rId17"/>
    <p:sldId id="449" r:id="rId18"/>
    <p:sldId id="435" r:id="rId19"/>
    <p:sldId id="450" r:id="rId20"/>
    <p:sldId id="292" r:id="rId21"/>
    <p:sldId id="290" r:id="rId22"/>
    <p:sldId id="448" r:id="rId23"/>
    <p:sldId id="451" r:id="rId24"/>
    <p:sldId id="26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DBDE"/>
    <a:srgbClr val="F2F2F2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2041" autoAdjust="0"/>
  </p:normalViewPr>
  <p:slideViewPr>
    <p:cSldViewPr snapToGrid="0">
      <p:cViewPr varScale="1">
        <p:scale>
          <a:sx n="104" d="100"/>
          <a:sy n="104" d="100"/>
        </p:scale>
        <p:origin x="2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1F70C-5BF6-43D2-96A0-6511110BD68E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C9EBA-D40F-4B2C-8629-D756AD22D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06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https://en.wikipedia.org/wiki/Transduction_(machine_learning)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0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3188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6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91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4500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4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58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51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8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72877766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56A5F13-4F86-5646-9B99-A42325757066}" type="datetime1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608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4C8E77E-B710-C741-B9C3-BDFAF2BD28F5}" type="datetime1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853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CC70E32-BC87-A748-B8DC-BBE1A8E155BB}" type="datetime1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360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F80D806-2732-D74C-AA54-685EF616F24A}" type="datetime1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9414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EE62EE2-D39B-DB40-8504-5F31AB3A7B1B}" type="datetime1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915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50333890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F2C6AE98-BAC0-8443-BBA0-C97A4F30D31A}" type="datetime1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06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D830-3D77-4832-9334-6E0E764C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182E0-898C-46D0-AC6C-51C72B673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C4E3D-982B-49CC-BB95-3BE5721A2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BF51-3929-3A49-BA7D-3AF73092A0AD}" type="datetime1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A5607-59D8-458D-9343-83B445DC7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342DC-9D6C-432F-9C5B-62BDF72B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225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CCE1-A482-4D4B-B9B8-B76E0FB16BA2}" type="datetime1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EE9F5-3C66-E945-BB21-3DBD84823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3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17018366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9375701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8431179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7946884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228940250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3D457031-A04F-0040-B79E-439CA9E02781}" type="datetime1">
              <a:rPr lang="en-US" smtClean="0"/>
              <a:t>5/4/21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4992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641269E8-56DE-E044-B0E5-B498755A2633}" type="datetime1">
              <a:rPr lang="en-US" smtClean="0"/>
              <a:t>5/4/21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42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19B2A40-E9E6-7E49-9EE5-F8C2FAB652F4}" type="datetime1">
              <a:rPr lang="en-US" smtClean="0"/>
              <a:t>5/4/21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0267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08D12B45-3253-4A45-B8F9-2E00FEB0C480}" type="datetime1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2109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8" r:id="rId17"/>
    <p:sldLayoutId id="2147483679" r:id="rId18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hpi.uni-potsdam.de/giese/public/mdelab/mdelab-projects/case-studies/mrubis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downloads/packages/release/2021-03/r/eclipse-modeling-too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eclipse.org/releases/neon/" TargetMode="External"/><Relationship Id="rId2" Type="http://schemas.openxmlformats.org/officeDocument/2006/relationships/hyperlink" Target="https://www.hpi.uni-potsdam.de/giese/update-site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image" Target="../media/image6.em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4202-9034-467B-9DD2-3EB929DC4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41227"/>
            <a:ext cx="9144000" cy="1068736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mRUBiS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CA627-2988-4F99-8803-B535F27FD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7027" y="3602037"/>
            <a:ext cx="10537722" cy="305394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err="1"/>
              <a:t>Sona</a:t>
            </a:r>
            <a:r>
              <a:rPr lang="en-US" dirty="0"/>
              <a:t> </a:t>
            </a:r>
            <a:r>
              <a:rPr lang="en-US" dirty="0" err="1"/>
              <a:t>Ghahremani</a:t>
            </a:r>
            <a:endParaRPr lang="en-US" dirty="0"/>
          </a:p>
          <a:p>
            <a:r>
              <a:rPr lang="en-US" dirty="0" err="1"/>
              <a:t>sona.ghahremani@hpi.de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69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63D52C-0053-CB41-852A-DFA8C2CD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Instance of mRUBiS for 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D0426-A363-9149-80E2-D7FDC56945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BAD24DB-C357-5049-8DE8-98EFE6820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1" y="966617"/>
            <a:ext cx="5581490" cy="5560187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1F159D-EDF3-D141-AEEB-3E3B9C58EF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7414" y="1121775"/>
            <a:ext cx="5581489" cy="3895068"/>
          </a:xfrm>
        </p:spPr>
        <p:txBody>
          <a:bodyPr/>
          <a:lstStyle/>
          <a:p>
            <a:r>
              <a:rPr lang="en-DE" sz="1600" dirty="0">
                <a:solidFill>
                  <a:srgbClr val="000000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Output 1: list of all components and their corresponding CF status (CF0 to CF5): &lt;Shop_id, Component_type, CF_x&gt;</a:t>
            </a:r>
          </a:p>
          <a:p>
            <a:pPr marL="0" indent="0">
              <a:buNone/>
            </a:pPr>
            <a:endParaRPr lang="en-DE" sz="1600" dirty="0">
              <a:solidFill>
                <a:srgbClr val="000000"/>
              </a:solidFill>
              <a:latin typeface="Open Sans" panose="020B0606030504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DE" sz="1600" dirty="0">
                <a:solidFill>
                  <a:srgbClr val="000000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Output 2: for each component, the current values of their parameters and the corresponding utility &lt;Param_1,…,Param_N, Component_utility&gt;</a:t>
            </a:r>
          </a:p>
          <a:p>
            <a:pPr marL="0" indent="0">
              <a:buNone/>
            </a:pPr>
            <a:endParaRPr lang="en-DE" sz="1600" dirty="0">
              <a:solidFill>
                <a:srgbClr val="000000"/>
              </a:solidFill>
              <a:latin typeface="Open Sans" panose="020B0606030504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DE" sz="1600" dirty="0">
                <a:solidFill>
                  <a:srgbClr val="000000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Output 3: the list of &lt;Compoment_type, CF_x, Action, cost&gt;</a:t>
            </a:r>
          </a:p>
          <a:p>
            <a:pPr marL="0" indent="0">
              <a:buNone/>
            </a:pPr>
            <a:endParaRPr lang="en-DE" sz="1600" dirty="0">
              <a:solidFill>
                <a:srgbClr val="000000"/>
              </a:solidFill>
              <a:latin typeface="Open Sans" panose="020B0606030504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DE" sz="1600" dirty="0">
                <a:solidFill>
                  <a:srgbClr val="000000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Output 4: system current </a:t>
            </a:r>
            <a:r>
              <a:rPr lang="en-DE" sz="1600" i="1" dirty="0">
                <a:solidFill>
                  <a:srgbClr val="000000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Overall Utility</a:t>
            </a:r>
          </a:p>
          <a:p>
            <a:pPr marL="0" indent="0">
              <a:buNone/>
            </a:pPr>
            <a:endParaRPr lang="en-DE" sz="2800" i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0120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95300" y="1653116"/>
            <a:ext cx="9169401" cy="2450864"/>
          </a:xfrm>
        </p:spPr>
        <p:txBody>
          <a:bodyPr/>
          <a:lstStyle/>
          <a:p>
            <a:r>
              <a:rPr lang="en-US" dirty="0"/>
              <a:t>The controller follows a goal-based approach focused on fulfilling the soft goals of </a:t>
            </a:r>
            <a:r>
              <a:rPr lang="en-US" i="1" dirty="0"/>
              <a:t>High availability</a:t>
            </a:r>
            <a:r>
              <a:rPr lang="en-US" dirty="0"/>
              <a:t> and </a:t>
            </a:r>
            <a:r>
              <a:rPr lang="en-US" i="1" dirty="0"/>
              <a:t>Low response time </a:t>
            </a:r>
            <a:r>
              <a:rPr lang="en-US" dirty="0"/>
              <a:t>for the shops.</a:t>
            </a:r>
          </a:p>
          <a:p>
            <a:r>
              <a:rPr lang="en-US" dirty="0"/>
              <a:t>Disturbances are addressed via two sets of actions:</a:t>
            </a:r>
          </a:p>
          <a:p>
            <a:pPr lvl="1"/>
            <a:r>
              <a:rPr lang="en-US" dirty="0"/>
              <a:t>Repair Action</a:t>
            </a:r>
          </a:p>
          <a:p>
            <a:pPr lvl="1"/>
            <a:r>
              <a:rPr lang="en-US" dirty="0"/>
              <a:t>Optimization Actions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            </a:t>
            </a:r>
            <a:fld id="{91D913BA-B0D8-4B51-9328-DFAA0B37030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mRUBiS</a:t>
            </a:r>
            <a:r>
              <a:rPr lang="de-DE" dirty="0"/>
              <a:t> Goal Model</a:t>
            </a:r>
            <a:endParaRPr lang="en-US" dirty="0"/>
          </a:p>
        </p:txBody>
      </p:sp>
      <p:pic>
        <p:nvPicPr>
          <p:cNvPr id="2051" name="Picture 3" descr="C:\Users\Sona\Desktop\Pictur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35" y="2905870"/>
            <a:ext cx="6034216" cy="340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 bwMode="gray">
          <a:xfrm>
            <a:off x="4963296" y="5090984"/>
            <a:ext cx="4701405" cy="520437"/>
          </a:xfrm>
          <a:prstGeom prst="roundRect">
            <a:avLst/>
          </a:prstGeom>
          <a:noFill/>
          <a:ln w="12700">
            <a:solidFill>
              <a:srgbClr val="D3074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en-US" sz="1600" b="1" dirty="0" err="1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 bwMode="gray">
          <a:xfrm>
            <a:off x="-1557867" y="5429956"/>
            <a:ext cx="1219200" cy="1219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43411" indent="-24341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128400537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9149C-CD81-2649-AED8-D5A7535A83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225486"/>
            <a:ext cx="11474451" cy="4618124"/>
          </a:xfrm>
        </p:spPr>
        <p:txBody>
          <a:bodyPr/>
          <a:lstStyle/>
          <a:p>
            <a:r>
              <a:rPr lang="en-GB" dirty="0"/>
              <a:t>Repair Action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2000" dirty="0"/>
              <a:t>Restart Component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2000" dirty="0"/>
              <a:t>Heavy Weight Redeployment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2000" dirty="0"/>
              <a:t>Light weight Redeployment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2000" dirty="0"/>
              <a:t>Replace Component (if an alternative component is available)</a:t>
            </a:r>
          </a:p>
          <a:p>
            <a:pPr marL="238694" lvl="1" indent="0">
              <a:spcBef>
                <a:spcPts val="300"/>
              </a:spcBef>
              <a:spcAft>
                <a:spcPts val="300"/>
              </a:spcAft>
              <a:buSzPct val="90000"/>
              <a:buNone/>
            </a:pPr>
            <a:endParaRPr lang="en-GB" dirty="0"/>
          </a:p>
          <a:p>
            <a:r>
              <a:rPr lang="en-GB" dirty="0"/>
              <a:t>Optimization Actions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2000" dirty="0"/>
              <a:t>Add Replica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2000" dirty="0"/>
              <a:t>Remove Replica</a:t>
            </a:r>
          </a:p>
          <a:p>
            <a:endParaRPr lang="en-GB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39381-3047-BF46-9071-C64F98F8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Actions in mRUBiS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C90FA-A8A9-C24F-9B1C-12964EE40F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06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9149C-CD81-2649-AED8-D5A7535A83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225486"/>
            <a:ext cx="11474451" cy="5066965"/>
          </a:xfrm>
        </p:spPr>
        <p:txBody>
          <a:bodyPr/>
          <a:lstStyle/>
          <a:p>
            <a:r>
              <a:rPr lang="en-GB" sz="1800" dirty="0"/>
              <a:t>CF1,CF2,CF3 can be addressed by: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800" dirty="0"/>
              <a:t>Restart Component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800" dirty="0"/>
              <a:t>Heavy Weight Redeployment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800" dirty="0"/>
              <a:t>Light Weight Redeployment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800" dirty="0"/>
              <a:t>Replace Component (if an alternative component is available)</a:t>
            </a:r>
          </a:p>
          <a:p>
            <a:pPr marL="238694" lvl="1" indent="0">
              <a:spcBef>
                <a:spcPts val="300"/>
              </a:spcBef>
              <a:spcAft>
                <a:spcPts val="300"/>
              </a:spcAft>
              <a:buSzPct val="90000"/>
              <a:buNone/>
            </a:pPr>
            <a:endParaRPr lang="en-GB" sz="1800" dirty="0"/>
          </a:p>
          <a:p>
            <a:r>
              <a:rPr lang="en-GB" sz="1800" dirty="0"/>
              <a:t>CF5 can be addressed by: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800" dirty="0"/>
              <a:t>Add Replica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800" dirty="0"/>
              <a:t>Remove Replica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DE" sz="1800" dirty="0"/>
          </a:p>
          <a:p>
            <a:pPr marL="0" indent="0">
              <a:buNone/>
            </a:pPr>
            <a:endParaRPr lang="en-DE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39381-3047-BF46-9071-C64F98F8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Mapping Actions to CFs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C90FA-A8A9-C24F-9B1C-12964EE40F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9663BE-5F4B-2542-9386-369F730D7F8A}"/>
              </a:ext>
            </a:extLst>
          </p:cNvPr>
          <p:cNvSpPr/>
          <p:nvPr/>
        </p:nvSpPr>
        <p:spPr>
          <a:xfrm>
            <a:off x="4740876" y="5113107"/>
            <a:ext cx="6096000" cy="68480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marL="238694" lvl="1" indent="0">
              <a:spcBef>
                <a:spcPts val="300"/>
              </a:spcBef>
              <a:spcAft>
                <a:spcPts val="300"/>
              </a:spcAft>
              <a:buSzPct val="90000"/>
              <a:buNone/>
            </a:pPr>
            <a:r>
              <a:rPr lang="en-GB" dirty="0"/>
              <a:t>Action: &lt;Reward, Cost&gt;</a:t>
            </a:r>
          </a:p>
          <a:p>
            <a:r>
              <a:rPr lang="en-GB" dirty="0"/>
              <a:t>  Reward (</a:t>
            </a:r>
            <a:r>
              <a:rPr lang="en-GB" dirty="0" err="1"/>
              <a:t>Affected_Component</a:t>
            </a:r>
            <a:r>
              <a:rPr lang="en-GB" dirty="0"/>
              <a:t> ,  </a:t>
            </a:r>
            <a:r>
              <a:rPr lang="en-GB" dirty="0" err="1"/>
              <a:t>CF_type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97044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9149C-CD81-2649-AED8-D5A7535A83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225486"/>
            <a:ext cx="11474451" cy="5693610"/>
          </a:xfrm>
        </p:spPr>
        <p:txBody>
          <a:bodyPr/>
          <a:lstStyle/>
          <a:p>
            <a:r>
              <a:rPr lang="en-GB" sz="1800" dirty="0"/>
              <a:t>For each </a:t>
            </a:r>
            <a:r>
              <a:rPr lang="en-GB" sz="1800" dirty="0" err="1"/>
              <a:t>CF_x</a:t>
            </a:r>
            <a:r>
              <a:rPr lang="en-GB" sz="1800" dirty="0"/>
              <a:t> </a:t>
            </a:r>
          </a:p>
          <a:p>
            <a:pPr lvl="1"/>
            <a:r>
              <a:rPr lang="en-GB" sz="1800" dirty="0"/>
              <a:t>Affected Component</a:t>
            </a:r>
          </a:p>
          <a:p>
            <a:pPr lvl="2"/>
            <a:r>
              <a:rPr lang="en-GB" sz="1800" dirty="0"/>
              <a:t>Component parameters can be observed!</a:t>
            </a:r>
          </a:p>
          <a:p>
            <a:pPr lvl="1"/>
            <a:r>
              <a:rPr lang="en-GB" sz="1800" dirty="0"/>
              <a:t>Utility Drop</a:t>
            </a:r>
          </a:p>
          <a:p>
            <a:pPr lvl="1"/>
            <a:r>
              <a:rPr lang="en-GB" sz="1800" dirty="0"/>
              <a:t>Possible Actions to Resolve</a:t>
            </a:r>
          </a:p>
          <a:p>
            <a:pPr lvl="2"/>
            <a:r>
              <a:rPr lang="en-GB" sz="1800" dirty="0"/>
              <a:t>Action: &lt;Reward, Cost&gt;</a:t>
            </a:r>
          </a:p>
          <a:p>
            <a:pPr lvl="2"/>
            <a:r>
              <a:rPr lang="en-GB" sz="1800" dirty="0"/>
              <a:t>Reward is the Utility Increase or Delta</a:t>
            </a:r>
          </a:p>
          <a:p>
            <a:pPr marL="238694" lvl="1" indent="0">
              <a:buNone/>
            </a:pPr>
            <a:endParaRPr lang="en-GB" sz="18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marL="0" indent="0">
              <a:buNone/>
            </a:pPr>
            <a:endParaRPr lang="en-DE" sz="1800" dirty="0"/>
          </a:p>
          <a:p>
            <a:pPr marL="0" indent="0">
              <a:buNone/>
            </a:pPr>
            <a:endParaRPr lang="en-DE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39381-3047-BF46-9071-C64F98F8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CFs (issues) in mRUBiS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C90FA-A8A9-C24F-9B1C-12964EE40F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20AE8D4-6843-A14B-B3AD-FDC7D4C5B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4661894"/>
            <a:ext cx="4697733" cy="156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0346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1BA4FE-7ACF-8E47-A32B-A7EC5C8E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86727"/>
          </a:xfrm>
        </p:spPr>
        <p:txBody>
          <a:bodyPr/>
          <a:lstStyle/>
          <a:p>
            <a:r>
              <a:rPr lang="en-US" sz="2800" dirty="0"/>
              <a:t>Utility Drop </a:t>
            </a:r>
            <a:br>
              <a:rPr lang="en-US" sz="2800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18261-1EBA-1E42-8029-E8AD6DC030A9}"/>
              </a:ext>
            </a:extLst>
          </p:cNvPr>
          <p:cNvSpPr txBox="1"/>
          <p:nvPr/>
        </p:nvSpPr>
        <p:spPr bwMode="gray">
          <a:xfrm>
            <a:off x="1242645" y="2544802"/>
            <a:ext cx="457200" cy="1529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Utility (</a:t>
            </a:r>
            <a:r>
              <a:rPr lang="en-US" sz="1400" dirty="0" err="1">
                <a:solidFill>
                  <a:schemeClr val="accent6">
                    <a:lumMod val="25000"/>
                  </a:schemeClr>
                </a:solidFill>
              </a:rPr>
              <a:t>CF</a:t>
            </a:r>
            <a:r>
              <a:rPr lang="en-US" sz="1400" baseline="-25000" dirty="0" err="1">
                <a:solidFill>
                  <a:schemeClr val="accent6">
                    <a:lumMod val="25000"/>
                  </a:schemeClr>
                </a:solidFill>
              </a:rPr>
              <a:t>null</a:t>
            </a: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52217-B03E-1749-9248-9E0084B8EEC1}"/>
              </a:ext>
            </a:extLst>
          </p:cNvPr>
          <p:cNvSpPr txBox="1"/>
          <p:nvPr/>
        </p:nvSpPr>
        <p:spPr bwMode="gray">
          <a:xfrm>
            <a:off x="962051" y="3376426"/>
            <a:ext cx="737794" cy="2747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Dropped U </a:t>
            </a:r>
            <a:r>
              <a:rPr lang="en-US" sz="1400" baseline="-25000" dirty="0">
                <a:solidFill>
                  <a:schemeClr val="accent6">
                    <a:lumMod val="25000"/>
                  </a:schemeClr>
                </a:solidFill>
              </a:rPr>
              <a:t>1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51043B3-C2B1-9C4F-BEFC-3170027AEB04}"/>
              </a:ext>
            </a:extLst>
          </p:cNvPr>
          <p:cNvGrpSpPr/>
          <p:nvPr/>
        </p:nvGrpSpPr>
        <p:grpSpPr>
          <a:xfrm>
            <a:off x="908602" y="1877908"/>
            <a:ext cx="5585188" cy="4288639"/>
            <a:chOff x="-321905" y="1157581"/>
            <a:chExt cx="5585188" cy="3531518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DA57E99-A15F-404F-8518-662925A25DE2}"/>
                </a:ext>
              </a:extLst>
            </p:cNvPr>
            <p:cNvGrpSpPr/>
            <p:nvPr/>
          </p:nvGrpSpPr>
          <p:grpSpPr>
            <a:xfrm>
              <a:off x="533400" y="1428750"/>
              <a:ext cx="4729883" cy="2743200"/>
              <a:chOff x="358776" y="1352550"/>
              <a:chExt cx="4904123" cy="281940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C9A230D-B3E3-8841-8AFB-ED32C2EFCD8F}"/>
                  </a:ext>
                </a:extLst>
              </p:cNvPr>
              <p:cNvCxnSpPr/>
              <p:nvPr/>
            </p:nvCxnSpPr>
            <p:spPr bwMode="gray">
              <a:xfrm>
                <a:off x="358776" y="1352550"/>
                <a:ext cx="0" cy="2819400"/>
              </a:xfrm>
              <a:prstGeom prst="line">
                <a:avLst/>
              </a:prstGeom>
              <a:ln w="6350">
                <a:solidFill>
                  <a:schemeClr val="tx1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F1C8CAB-B013-854A-860D-020C17F13494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358776" y="4171950"/>
                <a:ext cx="4904123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7DABCAE-9457-AA4F-97DE-22081EEA4DB4}"/>
                </a:ext>
              </a:extLst>
            </p:cNvPr>
            <p:cNvSpPr/>
            <p:nvPr/>
          </p:nvSpPr>
          <p:spPr>
            <a:xfrm>
              <a:off x="-321905" y="1157581"/>
              <a:ext cx="1125285" cy="253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Utility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CBD2ED4-510E-C449-8970-9C8EF5966C19}"/>
                </a:ext>
              </a:extLst>
            </p:cNvPr>
            <p:cNvSpPr txBox="1"/>
            <p:nvPr/>
          </p:nvSpPr>
          <p:spPr bwMode="gray">
            <a:xfrm>
              <a:off x="2590971" y="4376164"/>
              <a:ext cx="838200" cy="312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sz="1400" dirty="0"/>
                <a:t>Time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6E8408-9528-D843-AB16-40B99881CCB9}"/>
              </a:ext>
            </a:extLst>
          </p:cNvPr>
          <p:cNvGrpSpPr/>
          <p:nvPr/>
        </p:nvGrpSpPr>
        <p:grpSpPr>
          <a:xfrm>
            <a:off x="1776952" y="2621255"/>
            <a:ext cx="2291886" cy="2143982"/>
            <a:chOff x="1279288" y="2621270"/>
            <a:chExt cx="2291886" cy="214398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71DEDD-7C5E-D647-B0B8-70A4DBFC0B9C}"/>
                </a:ext>
              </a:extLst>
            </p:cNvPr>
            <p:cNvCxnSpPr/>
            <p:nvPr/>
          </p:nvCxnSpPr>
          <p:spPr bwMode="gray">
            <a:xfrm>
              <a:off x="1279288" y="2621270"/>
              <a:ext cx="13415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36EDA8-9661-AD4B-82A3-C0C751206232}"/>
                </a:ext>
              </a:extLst>
            </p:cNvPr>
            <p:cNvCxnSpPr/>
            <p:nvPr/>
          </p:nvCxnSpPr>
          <p:spPr bwMode="gray">
            <a:xfrm>
              <a:off x="2618554" y="2621270"/>
              <a:ext cx="0" cy="8694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84DE60-C285-6448-A900-CED7822031F6}"/>
                </a:ext>
              </a:extLst>
            </p:cNvPr>
            <p:cNvCxnSpPr/>
            <p:nvPr/>
          </p:nvCxnSpPr>
          <p:spPr bwMode="gray">
            <a:xfrm>
              <a:off x="2603056" y="3490128"/>
              <a:ext cx="494719" cy="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C5E3D7A-A661-694D-9BC2-6C7012EBFF21}"/>
                </a:ext>
              </a:extLst>
            </p:cNvPr>
            <p:cNvCxnSpPr/>
            <p:nvPr/>
          </p:nvCxnSpPr>
          <p:spPr bwMode="gray">
            <a:xfrm>
              <a:off x="3097775" y="3490128"/>
              <a:ext cx="0" cy="8694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9E94BBE-6E96-954D-8F7B-93C785225E3A}"/>
                </a:ext>
              </a:extLst>
            </p:cNvPr>
            <p:cNvCxnSpPr/>
            <p:nvPr/>
          </p:nvCxnSpPr>
          <p:spPr bwMode="gray">
            <a:xfrm>
              <a:off x="3076455" y="4359281"/>
              <a:ext cx="494719" cy="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FB7B6A-9111-BB40-A0A3-B1AF5E0BA7D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571174" y="4359281"/>
              <a:ext cx="0" cy="4059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48A0F16-E5FE-FD48-BFB6-D4074147007C}"/>
              </a:ext>
            </a:extLst>
          </p:cNvPr>
          <p:cNvSpPr txBox="1"/>
          <p:nvPr/>
        </p:nvSpPr>
        <p:spPr bwMode="gray">
          <a:xfrm>
            <a:off x="951724" y="4169311"/>
            <a:ext cx="737794" cy="2747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Dropped U </a:t>
            </a:r>
            <a:r>
              <a:rPr lang="en-US" sz="1400" baseline="-25000" dirty="0">
                <a:solidFill>
                  <a:schemeClr val="accent6">
                    <a:lumMod val="25000"/>
                  </a:schemeClr>
                </a:solidFill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785F46B-8CF7-0549-BFBA-DB10EE38517D}"/>
              </a:ext>
            </a:extLst>
          </p:cNvPr>
          <p:cNvSpPr txBox="1"/>
          <p:nvPr/>
        </p:nvSpPr>
        <p:spPr bwMode="gray">
          <a:xfrm>
            <a:off x="478369" y="4689875"/>
            <a:ext cx="1187332" cy="2139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Dropped U </a:t>
            </a:r>
            <a:r>
              <a:rPr lang="en-US" sz="1400" baseline="-25000" dirty="0">
                <a:solidFill>
                  <a:schemeClr val="accent6">
                    <a:lumMod val="25000"/>
                  </a:schemeClr>
                </a:solidFill>
              </a:rPr>
              <a:t>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B8A0A42-4D28-9249-BD27-7AC9B21739AF}"/>
              </a:ext>
            </a:extLst>
          </p:cNvPr>
          <p:cNvSpPr txBox="1"/>
          <p:nvPr/>
        </p:nvSpPr>
        <p:spPr bwMode="gray">
          <a:xfrm>
            <a:off x="2355153" y="2937149"/>
            <a:ext cx="1240286" cy="2651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CF3</a:t>
            </a:r>
            <a:endParaRPr lang="en-US" sz="1400" baseline="-250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1D958BF-79FB-6147-B0A8-0D4C5BAE6E65}"/>
              </a:ext>
            </a:extLst>
          </p:cNvPr>
          <p:cNvSpPr txBox="1"/>
          <p:nvPr/>
        </p:nvSpPr>
        <p:spPr bwMode="gray">
          <a:xfrm>
            <a:off x="2896658" y="3724599"/>
            <a:ext cx="1240286" cy="2651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CF5</a:t>
            </a:r>
            <a:endParaRPr lang="en-US" sz="1400" baseline="-250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7D64C3-F162-F84E-BA3E-FE9BF55DAD7F}"/>
              </a:ext>
            </a:extLst>
          </p:cNvPr>
          <p:cNvSpPr txBox="1"/>
          <p:nvPr/>
        </p:nvSpPr>
        <p:spPr bwMode="gray">
          <a:xfrm>
            <a:off x="2545877" y="4522462"/>
            <a:ext cx="1995992" cy="2065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CF1</a:t>
            </a:r>
            <a:endParaRPr lang="en-US" sz="1400" baseline="-250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07225F-C14D-A344-9410-477A8456C1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456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1BA4FE-7ACF-8E47-A32B-A7EC5C8E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Actions to Take? -</a:t>
            </a:r>
            <a:r>
              <a:rPr lang="en-US" dirty="0">
                <a:sym typeface="Wingdings" pitchFamily="2" charset="2"/>
              </a:rPr>
              <a:t> You tell </a:t>
            </a:r>
            <a:r>
              <a:rPr lang="en-US" dirty="0" err="1">
                <a:sym typeface="Wingdings" pitchFamily="2" charset="2"/>
              </a:rPr>
              <a:t>mRUBiS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18261-1EBA-1E42-8029-E8AD6DC030A9}"/>
              </a:ext>
            </a:extLst>
          </p:cNvPr>
          <p:cNvSpPr txBox="1"/>
          <p:nvPr/>
        </p:nvSpPr>
        <p:spPr bwMode="gray">
          <a:xfrm>
            <a:off x="1242645" y="2544802"/>
            <a:ext cx="457200" cy="1529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Utility (</a:t>
            </a:r>
            <a:r>
              <a:rPr lang="en-US" sz="1400" dirty="0" err="1">
                <a:solidFill>
                  <a:schemeClr val="accent6">
                    <a:lumMod val="25000"/>
                  </a:schemeClr>
                </a:solidFill>
              </a:rPr>
              <a:t>CF</a:t>
            </a:r>
            <a:r>
              <a:rPr lang="en-US" sz="1400" baseline="-25000" dirty="0" err="1">
                <a:solidFill>
                  <a:schemeClr val="accent6">
                    <a:lumMod val="25000"/>
                  </a:schemeClr>
                </a:solidFill>
              </a:rPr>
              <a:t>null</a:t>
            </a: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52217-B03E-1749-9248-9E0084B8EEC1}"/>
              </a:ext>
            </a:extLst>
          </p:cNvPr>
          <p:cNvSpPr txBox="1"/>
          <p:nvPr/>
        </p:nvSpPr>
        <p:spPr bwMode="gray">
          <a:xfrm>
            <a:off x="962051" y="3376426"/>
            <a:ext cx="737794" cy="2747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Dropped U </a:t>
            </a:r>
            <a:r>
              <a:rPr lang="en-US" sz="1400" baseline="-25000" dirty="0">
                <a:solidFill>
                  <a:schemeClr val="accent6">
                    <a:lumMod val="25000"/>
                  </a:schemeClr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92BE6B-DE5D-DD4D-8DA2-81A95EF77BEE}"/>
              </a:ext>
            </a:extLst>
          </p:cNvPr>
          <p:cNvSpPr txBox="1"/>
          <p:nvPr/>
        </p:nvSpPr>
        <p:spPr bwMode="gray">
          <a:xfrm rot="16200000">
            <a:off x="5272824" y="2601155"/>
            <a:ext cx="593123" cy="1659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100" dirty="0"/>
              <a:t>Restart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51043B3-C2B1-9C4F-BEFC-3170027AEB04}"/>
              </a:ext>
            </a:extLst>
          </p:cNvPr>
          <p:cNvGrpSpPr/>
          <p:nvPr/>
        </p:nvGrpSpPr>
        <p:grpSpPr>
          <a:xfrm>
            <a:off x="908602" y="1240772"/>
            <a:ext cx="9645744" cy="4985692"/>
            <a:chOff x="-321905" y="632926"/>
            <a:chExt cx="9645744" cy="410551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DA57E99-A15F-404F-8518-662925A25DE2}"/>
                </a:ext>
              </a:extLst>
            </p:cNvPr>
            <p:cNvGrpSpPr/>
            <p:nvPr/>
          </p:nvGrpSpPr>
          <p:grpSpPr>
            <a:xfrm>
              <a:off x="533400" y="759800"/>
              <a:ext cx="8790439" cy="3412150"/>
              <a:chOff x="358776" y="665018"/>
              <a:chExt cx="9114262" cy="3506932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C9A230D-B3E3-8841-8AFB-ED32C2EFCD8F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358776" y="665018"/>
                <a:ext cx="0" cy="3506932"/>
              </a:xfrm>
              <a:prstGeom prst="line">
                <a:avLst/>
              </a:prstGeom>
              <a:ln w="6350">
                <a:solidFill>
                  <a:schemeClr val="tx1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F1C8CAB-B013-854A-860D-020C17F13494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358776" y="4171950"/>
                <a:ext cx="9114262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7DABCAE-9457-AA4F-97DE-22081EEA4DB4}"/>
                </a:ext>
              </a:extLst>
            </p:cNvPr>
            <p:cNvSpPr/>
            <p:nvPr/>
          </p:nvSpPr>
          <p:spPr>
            <a:xfrm>
              <a:off x="-321905" y="632926"/>
              <a:ext cx="1125285" cy="253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Utility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CBD2ED4-510E-C449-8970-9C8EF5966C19}"/>
                </a:ext>
              </a:extLst>
            </p:cNvPr>
            <p:cNvSpPr txBox="1"/>
            <p:nvPr/>
          </p:nvSpPr>
          <p:spPr bwMode="gray">
            <a:xfrm>
              <a:off x="4403667" y="4425504"/>
              <a:ext cx="838200" cy="312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sz="1400" dirty="0"/>
                <a:t>Time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3D1218D-3861-744D-9677-CC1BCB203046}"/>
              </a:ext>
            </a:extLst>
          </p:cNvPr>
          <p:cNvSpPr txBox="1"/>
          <p:nvPr/>
        </p:nvSpPr>
        <p:spPr bwMode="gray">
          <a:xfrm rot="16200000">
            <a:off x="4161671" y="3885073"/>
            <a:ext cx="1481408" cy="16593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100" dirty="0"/>
              <a:t>HW Redeployment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6E8408-9528-D843-AB16-40B99881CCB9}"/>
              </a:ext>
            </a:extLst>
          </p:cNvPr>
          <p:cNvGrpSpPr/>
          <p:nvPr/>
        </p:nvGrpSpPr>
        <p:grpSpPr>
          <a:xfrm>
            <a:off x="1776952" y="2621255"/>
            <a:ext cx="2291886" cy="2143982"/>
            <a:chOff x="1279288" y="2621270"/>
            <a:chExt cx="2291886" cy="214398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71DEDD-7C5E-D647-B0B8-70A4DBFC0B9C}"/>
                </a:ext>
              </a:extLst>
            </p:cNvPr>
            <p:cNvCxnSpPr/>
            <p:nvPr/>
          </p:nvCxnSpPr>
          <p:spPr bwMode="gray">
            <a:xfrm>
              <a:off x="1279288" y="2621270"/>
              <a:ext cx="13415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36EDA8-9661-AD4B-82A3-C0C751206232}"/>
                </a:ext>
              </a:extLst>
            </p:cNvPr>
            <p:cNvCxnSpPr/>
            <p:nvPr/>
          </p:nvCxnSpPr>
          <p:spPr bwMode="gray">
            <a:xfrm>
              <a:off x="2618554" y="2621270"/>
              <a:ext cx="0" cy="8694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84DE60-C285-6448-A900-CED7822031F6}"/>
                </a:ext>
              </a:extLst>
            </p:cNvPr>
            <p:cNvCxnSpPr/>
            <p:nvPr/>
          </p:nvCxnSpPr>
          <p:spPr bwMode="gray">
            <a:xfrm>
              <a:off x="2603056" y="3490128"/>
              <a:ext cx="494719" cy="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C5E3D7A-A661-694D-9BC2-6C7012EBFF21}"/>
                </a:ext>
              </a:extLst>
            </p:cNvPr>
            <p:cNvCxnSpPr/>
            <p:nvPr/>
          </p:nvCxnSpPr>
          <p:spPr bwMode="gray">
            <a:xfrm>
              <a:off x="3097775" y="3490128"/>
              <a:ext cx="0" cy="8694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9E94BBE-6E96-954D-8F7B-93C785225E3A}"/>
                </a:ext>
              </a:extLst>
            </p:cNvPr>
            <p:cNvCxnSpPr/>
            <p:nvPr/>
          </p:nvCxnSpPr>
          <p:spPr bwMode="gray">
            <a:xfrm>
              <a:off x="3076455" y="4359281"/>
              <a:ext cx="494719" cy="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FB7B6A-9111-BB40-A0A3-B1AF5E0BA7D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571174" y="4359281"/>
              <a:ext cx="0" cy="4059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48A0F16-E5FE-FD48-BFB6-D4074147007C}"/>
              </a:ext>
            </a:extLst>
          </p:cNvPr>
          <p:cNvSpPr txBox="1"/>
          <p:nvPr/>
        </p:nvSpPr>
        <p:spPr bwMode="gray">
          <a:xfrm>
            <a:off x="951724" y="4169311"/>
            <a:ext cx="737794" cy="2747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Dropped U </a:t>
            </a:r>
            <a:r>
              <a:rPr lang="en-US" sz="1400" baseline="-25000" dirty="0">
                <a:solidFill>
                  <a:schemeClr val="accent6">
                    <a:lumMod val="25000"/>
                  </a:schemeClr>
                </a:solidFill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785F46B-8CF7-0549-BFBA-DB10EE38517D}"/>
              </a:ext>
            </a:extLst>
          </p:cNvPr>
          <p:cNvSpPr txBox="1"/>
          <p:nvPr/>
        </p:nvSpPr>
        <p:spPr bwMode="gray">
          <a:xfrm>
            <a:off x="478369" y="4689875"/>
            <a:ext cx="1187332" cy="2139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Dropped U </a:t>
            </a:r>
            <a:r>
              <a:rPr lang="en-US" sz="1400" baseline="-25000" dirty="0">
                <a:solidFill>
                  <a:schemeClr val="accent6">
                    <a:lumMod val="25000"/>
                  </a:schemeClr>
                </a:solidFill>
              </a:rPr>
              <a:t>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B8A0A42-4D28-9249-BD27-7AC9B21739AF}"/>
              </a:ext>
            </a:extLst>
          </p:cNvPr>
          <p:cNvSpPr txBox="1"/>
          <p:nvPr/>
        </p:nvSpPr>
        <p:spPr bwMode="gray">
          <a:xfrm>
            <a:off x="2355153" y="2937149"/>
            <a:ext cx="1240286" cy="2651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CF3</a:t>
            </a:r>
            <a:endParaRPr lang="en-US" sz="1400" baseline="-250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1D958BF-79FB-6147-B0A8-0D4C5BAE6E65}"/>
              </a:ext>
            </a:extLst>
          </p:cNvPr>
          <p:cNvSpPr txBox="1"/>
          <p:nvPr/>
        </p:nvSpPr>
        <p:spPr bwMode="gray">
          <a:xfrm>
            <a:off x="2881302" y="3973409"/>
            <a:ext cx="1240286" cy="2651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CF5</a:t>
            </a:r>
            <a:endParaRPr lang="en-US" sz="1400" baseline="-250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7D64C3-F162-F84E-BA3E-FE9BF55DAD7F}"/>
              </a:ext>
            </a:extLst>
          </p:cNvPr>
          <p:cNvSpPr txBox="1"/>
          <p:nvPr/>
        </p:nvSpPr>
        <p:spPr bwMode="gray">
          <a:xfrm>
            <a:off x="2545877" y="4522462"/>
            <a:ext cx="1995992" cy="2065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CF1</a:t>
            </a:r>
            <a:endParaRPr lang="en-US" sz="1400" baseline="-25000" dirty="0">
              <a:solidFill>
                <a:schemeClr val="accent6">
                  <a:lumMod val="25000"/>
                </a:schemeClr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2AC2743-ECE4-C341-BF49-AF8C20D88A1F}"/>
              </a:ext>
            </a:extLst>
          </p:cNvPr>
          <p:cNvGrpSpPr/>
          <p:nvPr/>
        </p:nvGrpSpPr>
        <p:grpSpPr>
          <a:xfrm>
            <a:off x="4081262" y="3227335"/>
            <a:ext cx="5561895" cy="1540118"/>
            <a:chOff x="4080368" y="1152664"/>
            <a:chExt cx="6977495" cy="361479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7BBE7D2-C1A3-554A-B5A7-9F2979A30018}"/>
                </a:ext>
              </a:extLst>
            </p:cNvPr>
            <p:cNvGrpSpPr/>
            <p:nvPr/>
          </p:nvGrpSpPr>
          <p:grpSpPr>
            <a:xfrm>
              <a:off x="4080368" y="3490112"/>
              <a:ext cx="2599490" cy="1277343"/>
              <a:chOff x="798107" y="3042455"/>
              <a:chExt cx="478909" cy="884157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4526086-ED60-9743-9A1B-383699D8C0E5}"/>
                  </a:ext>
                </a:extLst>
              </p:cNvPr>
              <p:cNvCxnSpPr/>
              <p:nvPr/>
            </p:nvCxnSpPr>
            <p:spPr bwMode="gray">
              <a:xfrm>
                <a:off x="798107" y="3926611"/>
                <a:ext cx="478909" cy="1"/>
              </a:xfrm>
              <a:prstGeom prst="line">
                <a:avLst/>
              </a:prstGeom>
              <a:ln w="28575"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62B94A5-9519-CE4C-ACF7-3BD77E8DFDDE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1275649" y="3042455"/>
                <a:ext cx="0" cy="881824"/>
              </a:xfrm>
              <a:prstGeom prst="line">
                <a:avLst/>
              </a:prstGeom>
              <a:ln w="28575"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C98B3E0-C50C-DE40-9692-108EFF3AC9C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8326495" y="1174379"/>
              <a:ext cx="2731368" cy="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33E97D5-D1F1-5343-8CEA-C8C05FCCD26F}"/>
                </a:ext>
              </a:extLst>
            </p:cNvPr>
            <p:cNvGrpSpPr/>
            <p:nvPr/>
          </p:nvGrpSpPr>
          <p:grpSpPr>
            <a:xfrm>
              <a:off x="7699380" y="1152664"/>
              <a:ext cx="630714" cy="1530245"/>
              <a:chOff x="798107" y="-406426"/>
              <a:chExt cx="478909" cy="4333036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489A0DA-B8E7-A040-B370-CF8FAA65F8C9}"/>
                  </a:ext>
                </a:extLst>
              </p:cNvPr>
              <p:cNvCxnSpPr/>
              <p:nvPr/>
            </p:nvCxnSpPr>
            <p:spPr bwMode="gray">
              <a:xfrm>
                <a:off x="798107" y="3926609"/>
                <a:ext cx="478909" cy="1"/>
              </a:xfrm>
              <a:prstGeom prst="line">
                <a:avLst/>
              </a:prstGeom>
              <a:ln w="28575"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25C557D-06B9-CE44-B43C-B1E0C3C902CA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1275649" y="-406426"/>
                <a:ext cx="0" cy="4330703"/>
              </a:xfrm>
              <a:prstGeom prst="line">
                <a:avLst/>
              </a:prstGeom>
              <a:ln w="28575"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40B70A2-C038-2744-842B-3A4BE65ECE5E}"/>
                </a:ext>
              </a:extLst>
            </p:cNvPr>
            <p:cNvGrpSpPr/>
            <p:nvPr/>
          </p:nvGrpSpPr>
          <p:grpSpPr>
            <a:xfrm>
              <a:off x="6699581" y="2683862"/>
              <a:ext cx="1021460" cy="835872"/>
              <a:chOff x="798107" y="3252520"/>
              <a:chExt cx="478909" cy="674090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7B95F8B-EA9F-B443-BF67-D44D9821E060}"/>
                  </a:ext>
                </a:extLst>
              </p:cNvPr>
              <p:cNvCxnSpPr/>
              <p:nvPr/>
            </p:nvCxnSpPr>
            <p:spPr bwMode="gray">
              <a:xfrm>
                <a:off x="798107" y="3926609"/>
                <a:ext cx="478909" cy="1"/>
              </a:xfrm>
              <a:prstGeom prst="line">
                <a:avLst/>
              </a:prstGeom>
              <a:ln w="28575"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8B9A50B-5432-DD4E-AF7D-1C5EA9F6AF9B}"/>
                  </a:ext>
                </a:extLst>
              </p:cNvPr>
              <p:cNvCxnSpPr/>
              <p:nvPr/>
            </p:nvCxnSpPr>
            <p:spPr bwMode="gray">
              <a:xfrm>
                <a:off x="1275649" y="3252520"/>
                <a:ext cx="0" cy="671759"/>
              </a:xfrm>
              <a:prstGeom prst="line">
                <a:avLst/>
              </a:prstGeom>
              <a:ln w="28575"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983F44E-515E-0C45-8D74-61B83F34B3B1}"/>
              </a:ext>
            </a:extLst>
          </p:cNvPr>
          <p:cNvGrpSpPr/>
          <p:nvPr/>
        </p:nvGrpSpPr>
        <p:grpSpPr>
          <a:xfrm>
            <a:off x="5705370" y="1846086"/>
            <a:ext cx="2607568" cy="698716"/>
            <a:chOff x="4698610" y="4985759"/>
            <a:chExt cx="2607568" cy="1277343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1D33EFB-672C-144B-BC33-B5C4EF11E0E4}"/>
                </a:ext>
              </a:extLst>
            </p:cNvPr>
            <p:cNvCxnSpPr/>
            <p:nvPr/>
          </p:nvCxnSpPr>
          <p:spPr bwMode="gray">
            <a:xfrm>
              <a:off x="4698610" y="6263101"/>
              <a:ext cx="2599490" cy="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FDAE2F0-4D11-B846-9688-EDE1F9D5993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6178" y="4985759"/>
              <a:ext cx="0" cy="1273973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9523343-D099-D649-9318-6CC513323280}"/>
              </a:ext>
            </a:extLst>
          </p:cNvPr>
          <p:cNvCxnSpPr/>
          <p:nvPr/>
        </p:nvCxnSpPr>
        <p:spPr bwMode="gray">
          <a:xfrm flipV="1">
            <a:off x="8304860" y="1845134"/>
            <a:ext cx="1318865" cy="4133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64DF62F-09BA-064A-9A75-A2FD44FD5324}"/>
              </a:ext>
            </a:extLst>
          </p:cNvPr>
          <p:cNvGrpSpPr/>
          <p:nvPr/>
        </p:nvGrpSpPr>
        <p:grpSpPr>
          <a:xfrm>
            <a:off x="5087502" y="2519682"/>
            <a:ext cx="630713" cy="475696"/>
            <a:chOff x="8317622" y="3702860"/>
            <a:chExt cx="630713" cy="475696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1856EE-7E11-C645-B321-01E9FC010149}"/>
                </a:ext>
              </a:extLst>
            </p:cNvPr>
            <p:cNvCxnSpPr/>
            <p:nvPr/>
          </p:nvCxnSpPr>
          <p:spPr bwMode="gray">
            <a:xfrm>
              <a:off x="8317622" y="4178556"/>
              <a:ext cx="630713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22EFA40-75EE-994A-A605-DC94323E9C8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946535" y="3702860"/>
              <a:ext cx="0" cy="474873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A0E284B-C8B4-6140-9E5C-F66D580E4521}"/>
              </a:ext>
            </a:extLst>
          </p:cNvPr>
          <p:cNvGrpSpPr/>
          <p:nvPr/>
        </p:nvGrpSpPr>
        <p:grpSpPr>
          <a:xfrm>
            <a:off x="4085670" y="2992440"/>
            <a:ext cx="1021460" cy="1775780"/>
            <a:chOff x="7317823" y="4179509"/>
            <a:chExt cx="1021460" cy="83587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124E6CE-88E0-B149-B9DD-CE5F5F025E22}"/>
                </a:ext>
              </a:extLst>
            </p:cNvPr>
            <p:cNvCxnSpPr/>
            <p:nvPr/>
          </p:nvCxnSpPr>
          <p:spPr bwMode="gray">
            <a:xfrm>
              <a:off x="7317823" y="5015380"/>
              <a:ext cx="1021460" cy="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25A700B-EEE6-6F49-A5BF-973A62770236}"/>
                </a:ext>
              </a:extLst>
            </p:cNvPr>
            <p:cNvCxnSpPr/>
            <p:nvPr/>
          </p:nvCxnSpPr>
          <p:spPr bwMode="gray">
            <a:xfrm>
              <a:off x="8336367" y="4179509"/>
              <a:ext cx="0" cy="832982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0708E3B-925A-4F41-B2B9-1B46626AFEDA}"/>
              </a:ext>
            </a:extLst>
          </p:cNvPr>
          <p:cNvSpPr txBox="1"/>
          <p:nvPr/>
        </p:nvSpPr>
        <p:spPr bwMode="gray">
          <a:xfrm rot="16200000">
            <a:off x="7669920" y="1999601"/>
            <a:ext cx="983936" cy="2532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100" dirty="0"/>
              <a:t>Add Replica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365CC9-4647-EF4D-9BAB-556445C39435}"/>
              </a:ext>
            </a:extLst>
          </p:cNvPr>
          <p:cNvSpPr txBox="1"/>
          <p:nvPr/>
        </p:nvSpPr>
        <p:spPr bwMode="gray">
          <a:xfrm rot="16200000">
            <a:off x="5258379" y="3854523"/>
            <a:ext cx="1481408" cy="16593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100" dirty="0"/>
              <a:t>LW Redeployment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40289B-F878-D94A-9B89-C8F24E3DD1E4}"/>
              </a:ext>
            </a:extLst>
          </p:cNvPr>
          <p:cNvSpPr txBox="1"/>
          <p:nvPr/>
        </p:nvSpPr>
        <p:spPr bwMode="gray">
          <a:xfrm rot="16200000">
            <a:off x="6414313" y="3541995"/>
            <a:ext cx="888908" cy="2391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100" dirty="0"/>
              <a:t>Replace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0A13829-6A1A-2046-A9E2-6E05012DED23}"/>
              </a:ext>
            </a:extLst>
          </p:cNvPr>
          <p:cNvSpPr txBox="1"/>
          <p:nvPr/>
        </p:nvSpPr>
        <p:spPr bwMode="gray">
          <a:xfrm rot="16200000">
            <a:off x="6861264" y="3263992"/>
            <a:ext cx="983936" cy="2532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100" dirty="0"/>
              <a:t>Add Replica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694D7-A32A-F44B-AA2B-CA6C8E536F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5246D-7795-064B-8105-039264AC2D6B}"/>
              </a:ext>
            </a:extLst>
          </p:cNvPr>
          <p:cNvSpPr txBox="1"/>
          <p:nvPr/>
        </p:nvSpPr>
        <p:spPr bwMode="gray">
          <a:xfrm>
            <a:off x="4485503" y="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DE" sz="1200" dirty="0" err="1"/>
          </a:p>
        </p:txBody>
      </p:sp>
    </p:spTree>
    <p:extLst>
      <p:ext uri="{BB962C8B-B14F-4D97-AF65-F5344CB8AC3E}">
        <p14:creationId xmlns:p14="http://schemas.microsoft.com/office/powerpoint/2010/main" val="222922116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1BA4FE-7ACF-8E47-A32B-A7EC5C8E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Actions to Take? -</a:t>
            </a:r>
            <a:r>
              <a:rPr lang="en-US" dirty="0">
                <a:sym typeface="Wingdings" pitchFamily="2" charset="2"/>
              </a:rPr>
              <a:t> You tell </a:t>
            </a:r>
            <a:r>
              <a:rPr lang="en-US" dirty="0" err="1">
                <a:sym typeface="Wingdings" pitchFamily="2" charset="2"/>
              </a:rPr>
              <a:t>mRUBiS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694D7-A32A-F44B-AA2B-CA6C8E536F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17</a:t>
            </a:fld>
            <a:endParaRPr lang="en-US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5F5AA93-8A8F-4A4D-BE22-89199B13C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80" y="890955"/>
            <a:ext cx="4503410" cy="575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9663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6B8B82A-DCC5-9948-9BD8-BBBE93085AE1}"/>
              </a:ext>
            </a:extLst>
          </p:cNvPr>
          <p:cNvGrpSpPr/>
          <p:nvPr/>
        </p:nvGrpSpPr>
        <p:grpSpPr>
          <a:xfrm>
            <a:off x="5104214" y="3313588"/>
            <a:ext cx="3200646" cy="2231108"/>
            <a:chOff x="5104214" y="2554171"/>
            <a:chExt cx="3200646" cy="2231108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D35DF9E-F61F-3C43-B4BE-DDEB045D71A0}"/>
                </a:ext>
              </a:extLst>
            </p:cNvPr>
            <p:cNvSpPr/>
            <p:nvPr/>
          </p:nvSpPr>
          <p:spPr bwMode="gray">
            <a:xfrm>
              <a:off x="5719609" y="3354290"/>
              <a:ext cx="1574455" cy="732274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11618FC-F380-FA46-8DB8-EFABC0309AF6}"/>
                </a:ext>
              </a:extLst>
            </p:cNvPr>
            <p:cNvSpPr/>
            <p:nvPr/>
          </p:nvSpPr>
          <p:spPr bwMode="gray">
            <a:xfrm>
              <a:off x="5735652" y="2554171"/>
              <a:ext cx="2569208" cy="1046584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839A9B-51C7-8340-9A9D-60E0D03E4090}"/>
                </a:ext>
              </a:extLst>
            </p:cNvPr>
            <p:cNvSpPr/>
            <p:nvPr/>
          </p:nvSpPr>
          <p:spPr bwMode="gray">
            <a:xfrm>
              <a:off x="5104214" y="2992440"/>
              <a:ext cx="1574455" cy="1792839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91BA4FE-7ACF-8E47-A32B-A7EC5C8E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98429"/>
            <a:ext cx="9169401" cy="555840"/>
          </a:xfrm>
        </p:spPr>
        <p:txBody>
          <a:bodyPr/>
          <a:lstStyle/>
          <a:p>
            <a:r>
              <a:rPr lang="en-US" dirty="0"/>
              <a:t>And in Which Order?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18261-1EBA-1E42-8029-E8AD6DC030A9}"/>
              </a:ext>
            </a:extLst>
          </p:cNvPr>
          <p:cNvSpPr txBox="1"/>
          <p:nvPr/>
        </p:nvSpPr>
        <p:spPr bwMode="gray">
          <a:xfrm>
            <a:off x="1242645" y="3304219"/>
            <a:ext cx="457200" cy="1529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Utility (</a:t>
            </a:r>
            <a:r>
              <a:rPr lang="en-US" sz="1400" dirty="0" err="1">
                <a:solidFill>
                  <a:schemeClr val="accent6">
                    <a:lumMod val="25000"/>
                  </a:schemeClr>
                </a:solidFill>
              </a:rPr>
              <a:t>CF</a:t>
            </a:r>
            <a:r>
              <a:rPr lang="en-US" sz="1400" baseline="-25000" dirty="0" err="1">
                <a:solidFill>
                  <a:schemeClr val="accent6">
                    <a:lumMod val="25000"/>
                  </a:schemeClr>
                </a:solidFill>
              </a:rPr>
              <a:t>null</a:t>
            </a: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52217-B03E-1749-9248-9E0084B8EEC1}"/>
              </a:ext>
            </a:extLst>
          </p:cNvPr>
          <p:cNvSpPr txBox="1"/>
          <p:nvPr/>
        </p:nvSpPr>
        <p:spPr bwMode="gray">
          <a:xfrm>
            <a:off x="962051" y="4135843"/>
            <a:ext cx="737794" cy="2747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Dropped U </a:t>
            </a:r>
            <a:r>
              <a:rPr lang="en-US" sz="1400" baseline="-25000" dirty="0">
                <a:solidFill>
                  <a:schemeClr val="accent6">
                    <a:lumMod val="25000"/>
                  </a:schemeClr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92BE6B-DE5D-DD4D-8DA2-81A95EF77BEE}"/>
              </a:ext>
            </a:extLst>
          </p:cNvPr>
          <p:cNvSpPr txBox="1"/>
          <p:nvPr/>
        </p:nvSpPr>
        <p:spPr bwMode="gray">
          <a:xfrm rot="16200000">
            <a:off x="5248187" y="3345076"/>
            <a:ext cx="593123" cy="1659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Restart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51043B3-C2B1-9C4F-BEFC-3170027AEB04}"/>
              </a:ext>
            </a:extLst>
          </p:cNvPr>
          <p:cNvGrpSpPr/>
          <p:nvPr/>
        </p:nvGrpSpPr>
        <p:grpSpPr>
          <a:xfrm>
            <a:off x="908602" y="2637325"/>
            <a:ext cx="9645744" cy="4348557"/>
            <a:chOff x="-321905" y="1157581"/>
            <a:chExt cx="9645744" cy="3580858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DA57E99-A15F-404F-8518-662925A25DE2}"/>
                </a:ext>
              </a:extLst>
            </p:cNvPr>
            <p:cNvGrpSpPr/>
            <p:nvPr/>
          </p:nvGrpSpPr>
          <p:grpSpPr>
            <a:xfrm>
              <a:off x="533400" y="1428750"/>
              <a:ext cx="8790439" cy="2743200"/>
              <a:chOff x="358776" y="1352550"/>
              <a:chExt cx="9114262" cy="281940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C9A230D-B3E3-8841-8AFB-ED32C2EFCD8F}"/>
                  </a:ext>
                </a:extLst>
              </p:cNvPr>
              <p:cNvCxnSpPr/>
              <p:nvPr/>
            </p:nvCxnSpPr>
            <p:spPr bwMode="gray">
              <a:xfrm>
                <a:off x="358776" y="1352550"/>
                <a:ext cx="0" cy="2819400"/>
              </a:xfrm>
              <a:prstGeom prst="line">
                <a:avLst/>
              </a:prstGeom>
              <a:ln w="6350">
                <a:solidFill>
                  <a:schemeClr val="tx1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F1C8CAB-B013-854A-860D-020C17F13494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358776" y="4171950"/>
                <a:ext cx="9114262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7DABCAE-9457-AA4F-97DE-22081EEA4DB4}"/>
                </a:ext>
              </a:extLst>
            </p:cNvPr>
            <p:cNvSpPr/>
            <p:nvPr/>
          </p:nvSpPr>
          <p:spPr>
            <a:xfrm>
              <a:off x="-321905" y="1157581"/>
              <a:ext cx="1125285" cy="253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Utility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CBD2ED4-510E-C449-8970-9C8EF5966C19}"/>
                </a:ext>
              </a:extLst>
            </p:cNvPr>
            <p:cNvSpPr txBox="1"/>
            <p:nvPr/>
          </p:nvSpPr>
          <p:spPr bwMode="gray">
            <a:xfrm>
              <a:off x="4403667" y="4425504"/>
              <a:ext cx="838200" cy="312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sz="1400" dirty="0"/>
                <a:t>Time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3D1218D-3861-744D-9677-CC1BCB203046}"/>
              </a:ext>
            </a:extLst>
          </p:cNvPr>
          <p:cNvSpPr txBox="1"/>
          <p:nvPr/>
        </p:nvSpPr>
        <p:spPr bwMode="gray">
          <a:xfrm rot="16200000">
            <a:off x="4177988" y="4700444"/>
            <a:ext cx="1481408" cy="16593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HW Redeployment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6E8408-9528-D843-AB16-40B99881CCB9}"/>
              </a:ext>
            </a:extLst>
          </p:cNvPr>
          <p:cNvGrpSpPr/>
          <p:nvPr/>
        </p:nvGrpSpPr>
        <p:grpSpPr>
          <a:xfrm>
            <a:off x="1776952" y="3380672"/>
            <a:ext cx="2291886" cy="2143982"/>
            <a:chOff x="1279288" y="2621270"/>
            <a:chExt cx="2291886" cy="214398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71DEDD-7C5E-D647-B0B8-70A4DBFC0B9C}"/>
                </a:ext>
              </a:extLst>
            </p:cNvPr>
            <p:cNvCxnSpPr/>
            <p:nvPr/>
          </p:nvCxnSpPr>
          <p:spPr bwMode="gray">
            <a:xfrm>
              <a:off x="1279288" y="2621270"/>
              <a:ext cx="13415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36EDA8-9661-AD4B-82A3-C0C751206232}"/>
                </a:ext>
              </a:extLst>
            </p:cNvPr>
            <p:cNvCxnSpPr/>
            <p:nvPr/>
          </p:nvCxnSpPr>
          <p:spPr bwMode="gray">
            <a:xfrm>
              <a:off x="2618554" y="2621270"/>
              <a:ext cx="0" cy="8694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84DE60-C285-6448-A900-CED7822031F6}"/>
                </a:ext>
              </a:extLst>
            </p:cNvPr>
            <p:cNvCxnSpPr/>
            <p:nvPr/>
          </p:nvCxnSpPr>
          <p:spPr bwMode="gray">
            <a:xfrm>
              <a:off x="2603056" y="3490128"/>
              <a:ext cx="494719" cy="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C5E3D7A-A661-694D-9BC2-6C7012EBFF21}"/>
                </a:ext>
              </a:extLst>
            </p:cNvPr>
            <p:cNvCxnSpPr/>
            <p:nvPr/>
          </p:nvCxnSpPr>
          <p:spPr bwMode="gray">
            <a:xfrm>
              <a:off x="3097775" y="3490128"/>
              <a:ext cx="0" cy="8694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9E94BBE-6E96-954D-8F7B-93C785225E3A}"/>
                </a:ext>
              </a:extLst>
            </p:cNvPr>
            <p:cNvCxnSpPr/>
            <p:nvPr/>
          </p:nvCxnSpPr>
          <p:spPr bwMode="gray">
            <a:xfrm>
              <a:off x="3076455" y="4359281"/>
              <a:ext cx="494719" cy="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FB7B6A-9111-BB40-A0A3-B1AF5E0BA7D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571174" y="4359281"/>
              <a:ext cx="0" cy="4059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48A0F16-E5FE-FD48-BFB6-D4074147007C}"/>
              </a:ext>
            </a:extLst>
          </p:cNvPr>
          <p:cNvSpPr txBox="1"/>
          <p:nvPr/>
        </p:nvSpPr>
        <p:spPr bwMode="gray">
          <a:xfrm>
            <a:off x="951724" y="4928728"/>
            <a:ext cx="737794" cy="2747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Dropped U </a:t>
            </a:r>
            <a:r>
              <a:rPr lang="en-US" sz="1400" baseline="-25000" dirty="0">
                <a:solidFill>
                  <a:schemeClr val="accent6">
                    <a:lumMod val="25000"/>
                  </a:schemeClr>
                </a:solidFill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785F46B-8CF7-0549-BFBA-DB10EE38517D}"/>
              </a:ext>
            </a:extLst>
          </p:cNvPr>
          <p:cNvSpPr txBox="1"/>
          <p:nvPr/>
        </p:nvSpPr>
        <p:spPr bwMode="gray">
          <a:xfrm>
            <a:off x="478369" y="5449292"/>
            <a:ext cx="1187332" cy="2139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Dropped U </a:t>
            </a:r>
            <a:r>
              <a:rPr lang="en-US" sz="1400" baseline="-25000" dirty="0">
                <a:solidFill>
                  <a:schemeClr val="accent6">
                    <a:lumMod val="25000"/>
                  </a:schemeClr>
                </a:solidFill>
              </a:rPr>
              <a:t>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B8A0A42-4D28-9249-BD27-7AC9B21739AF}"/>
              </a:ext>
            </a:extLst>
          </p:cNvPr>
          <p:cNvSpPr txBox="1"/>
          <p:nvPr/>
        </p:nvSpPr>
        <p:spPr bwMode="gray">
          <a:xfrm>
            <a:off x="2355153" y="3696566"/>
            <a:ext cx="1240286" cy="2651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CF3</a:t>
            </a:r>
            <a:endParaRPr lang="en-US" sz="1400" baseline="-250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1D958BF-79FB-6147-B0A8-0D4C5BAE6E65}"/>
              </a:ext>
            </a:extLst>
          </p:cNvPr>
          <p:cNvSpPr txBox="1"/>
          <p:nvPr/>
        </p:nvSpPr>
        <p:spPr bwMode="gray">
          <a:xfrm>
            <a:off x="2881302" y="4732826"/>
            <a:ext cx="1240286" cy="2651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CF5</a:t>
            </a:r>
            <a:endParaRPr lang="en-US" sz="1400" baseline="-250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7D64C3-F162-F84E-BA3E-FE9BF55DAD7F}"/>
              </a:ext>
            </a:extLst>
          </p:cNvPr>
          <p:cNvSpPr txBox="1"/>
          <p:nvPr/>
        </p:nvSpPr>
        <p:spPr bwMode="gray">
          <a:xfrm>
            <a:off x="2545877" y="5281879"/>
            <a:ext cx="1995992" cy="2065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CF1</a:t>
            </a:r>
            <a:endParaRPr lang="en-US" sz="1400" baseline="-25000" dirty="0">
              <a:solidFill>
                <a:schemeClr val="accent6">
                  <a:lumMod val="2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E1771F-4373-D44D-8506-F045BC85C74A}"/>
              </a:ext>
            </a:extLst>
          </p:cNvPr>
          <p:cNvGrpSpPr/>
          <p:nvPr/>
        </p:nvGrpSpPr>
        <p:grpSpPr>
          <a:xfrm>
            <a:off x="5705370" y="2605503"/>
            <a:ext cx="2607568" cy="698716"/>
            <a:chOff x="4698610" y="4985759"/>
            <a:chExt cx="2607568" cy="1277343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038FC2F-2941-3346-B51C-148017B08317}"/>
                </a:ext>
              </a:extLst>
            </p:cNvPr>
            <p:cNvCxnSpPr/>
            <p:nvPr/>
          </p:nvCxnSpPr>
          <p:spPr bwMode="gray">
            <a:xfrm>
              <a:off x="4698610" y="6263101"/>
              <a:ext cx="2599490" cy="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3038807-1FC5-BB41-B4AF-0830D1096F2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6178" y="4985759"/>
              <a:ext cx="0" cy="1273973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86D4384-2A1C-4643-8E56-6658C26451B2}"/>
              </a:ext>
            </a:extLst>
          </p:cNvPr>
          <p:cNvCxnSpPr/>
          <p:nvPr/>
        </p:nvCxnSpPr>
        <p:spPr bwMode="gray">
          <a:xfrm flipV="1">
            <a:off x="8304860" y="2604551"/>
            <a:ext cx="1318865" cy="4133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DDEFEFD-748B-4C47-BA14-7B116C76D86E}"/>
              </a:ext>
            </a:extLst>
          </p:cNvPr>
          <p:cNvGrpSpPr/>
          <p:nvPr/>
        </p:nvGrpSpPr>
        <p:grpSpPr>
          <a:xfrm>
            <a:off x="5087502" y="3279099"/>
            <a:ext cx="630713" cy="475696"/>
            <a:chOff x="8317622" y="3702860"/>
            <a:chExt cx="630713" cy="47569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B1C5F11-BC04-D44A-90F8-47CBA76DFDE6}"/>
                </a:ext>
              </a:extLst>
            </p:cNvPr>
            <p:cNvCxnSpPr/>
            <p:nvPr/>
          </p:nvCxnSpPr>
          <p:spPr bwMode="gray">
            <a:xfrm>
              <a:off x="8317622" y="4178556"/>
              <a:ext cx="630713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8B33E0E-3C41-6948-9A8C-7A5E7C2F940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946535" y="3702860"/>
              <a:ext cx="0" cy="474873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6D7BE0-7936-CC43-8BA8-77C0F0CCB288}"/>
              </a:ext>
            </a:extLst>
          </p:cNvPr>
          <p:cNvGrpSpPr/>
          <p:nvPr/>
        </p:nvGrpSpPr>
        <p:grpSpPr>
          <a:xfrm>
            <a:off x="4085670" y="3751857"/>
            <a:ext cx="1021460" cy="1775780"/>
            <a:chOff x="7317823" y="4179509"/>
            <a:chExt cx="1021460" cy="835872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46D636-F12E-F94E-821F-18D409B3E744}"/>
                </a:ext>
              </a:extLst>
            </p:cNvPr>
            <p:cNvCxnSpPr/>
            <p:nvPr/>
          </p:nvCxnSpPr>
          <p:spPr bwMode="gray">
            <a:xfrm>
              <a:off x="7317823" y="5015380"/>
              <a:ext cx="1021460" cy="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70BC81-1B2F-6546-9B1F-013236C38D46}"/>
                </a:ext>
              </a:extLst>
            </p:cNvPr>
            <p:cNvCxnSpPr/>
            <p:nvPr/>
          </p:nvCxnSpPr>
          <p:spPr bwMode="gray">
            <a:xfrm>
              <a:off x="8336367" y="4179509"/>
              <a:ext cx="0" cy="832982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94B9286-9C76-984D-97A7-99534185724F}"/>
              </a:ext>
            </a:extLst>
          </p:cNvPr>
          <p:cNvSpPr txBox="1"/>
          <p:nvPr/>
        </p:nvSpPr>
        <p:spPr bwMode="gray">
          <a:xfrm rot="16200000">
            <a:off x="7605637" y="2634080"/>
            <a:ext cx="983936" cy="2532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Add Replica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42B9AB-691C-8442-840D-4553B9A95C2E}"/>
              </a:ext>
            </a:extLst>
          </p:cNvPr>
          <p:cNvGrpSpPr/>
          <p:nvPr/>
        </p:nvGrpSpPr>
        <p:grpSpPr>
          <a:xfrm>
            <a:off x="4079179" y="2593149"/>
            <a:ext cx="5568591" cy="2953390"/>
            <a:chOff x="4919352" y="3772856"/>
            <a:chExt cx="5568591" cy="295339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D6DCB7D-0A29-4544-8F8E-19A30D4B04A2}"/>
                </a:ext>
              </a:extLst>
            </p:cNvPr>
            <p:cNvGrpSpPr/>
            <p:nvPr/>
          </p:nvGrpSpPr>
          <p:grpSpPr>
            <a:xfrm>
              <a:off x="4919352" y="6027530"/>
              <a:ext cx="2607568" cy="698716"/>
              <a:chOff x="4698610" y="4985759"/>
              <a:chExt cx="2607568" cy="1277343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EBC6BA2-9BEA-ED43-8F94-425750D44CB8}"/>
                  </a:ext>
                </a:extLst>
              </p:cNvPr>
              <p:cNvCxnSpPr/>
              <p:nvPr/>
            </p:nvCxnSpPr>
            <p:spPr bwMode="gray">
              <a:xfrm>
                <a:off x="4698610" y="6263101"/>
                <a:ext cx="2599490" cy="1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2243BD0-F939-BB4E-88AB-CC7C316A772C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7306178" y="4985759"/>
                <a:ext cx="0" cy="1273973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1E680D4-F30B-E94A-93E5-A5C24A8FAAD1}"/>
                </a:ext>
              </a:extLst>
            </p:cNvPr>
            <p:cNvCxnSpPr/>
            <p:nvPr/>
          </p:nvCxnSpPr>
          <p:spPr bwMode="gray">
            <a:xfrm flipV="1">
              <a:off x="9169078" y="3781813"/>
              <a:ext cx="1318865" cy="4133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B41EFB1-0903-1941-A9C9-E3011B6A717E}"/>
                </a:ext>
              </a:extLst>
            </p:cNvPr>
            <p:cNvGrpSpPr/>
            <p:nvPr/>
          </p:nvGrpSpPr>
          <p:grpSpPr>
            <a:xfrm>
              <a:off x="7526920" y="5551834"/>
              <a:ext cx="630713" cy="475696"/>
              <a:chOff x="8317622" y="3702860"/>
              <a:chExt cx="630713" cy="475696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ADBF2EF-E39D-394F-BC69-BA5526AEA760}"/>
                  </a:ext>
                </a:extLst>
              </p:cNvPr>
              <p:cNvCxnSpPr/>
              <p:nvPr/>
            </p:nvCxnSpPr>
            <p:spPr bwMode="gray">
              <a:xfrm>
                <a:off x="8317622" y="4178556"/>
                <a:ext cx="630713" cy="0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6AFEF8A-1DA3-394C-8C78-B27B83AAE2CA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8946535" y="3702860"/>
                <a:ext cx="0" cy="474873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2E4AF03-AE5A-C54C-8EC9-42D6772E4D9D}"/>
                </a:ext>
              </a:extLst>
            </p:cNvPr>
            <p:cNvGrpSpPr/>
            <p:nvPr/>
          </p:nvGrpSpPr>
          <p:grpSpPr>
            <a:xfrm>
              <a:off x="8141157" y="3772856"/>
              <a:ext cx="1021460" cy="1775780"/>
              <a:chOff x="7317823" y="4179509"/>
              <a:chExt cx="1021460" cy="835872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EB3F729-CE08-7141-9CA1-656815CC9046}"/>
                  </a:ext>
                </a:extLst>
              </p:cNvPr>
              <p:cNvCxnSpPr/>
              <p:nvPr/>
            </p:nvCxnSpPr>
            <p:spPr bwMode="gray">
              <a:xfrm>
                <a:off x="7317823" y="5015380"/>
                <a:ext cx="1021460" cy="1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BD40025-F168-9343-A3F9-D9CA3F96437A}"/>
                  </a:ext>
                </a:extLst>
              </p:cNvPr>
              <p:cNvCxnSpPr/>
              <p:nvPr/>
            </p:nvCxnSpPr>
            <p:spPr bwMode="gray">
              <a:xfrm>
                <a:off x="8336367" y="4179509"/>
                <a:ext cx="0" cy="832982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DC178362-3006-5D4F-ABD9-45A6BD5558BD}"/>
              </a:ext>
            </a:extLst>
          </p:cNvPr>
          <p:cNvSpPr txBox="1"/>
          <p:nvPr/>
        </p:nvSpPr>
        <p:spPr bwMode="gray">
          <a:xfrm>
            <a:off x="2975296" y="1979018"/>
            <a:ext cx="2481007" cy="1056591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chemeClr val="bg1"/>
                </a:solidFill>
              </a:rPr>
              <a:t> 1-Heavy Weight Redeployment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chemeClr val="bg1"/>
                </a:solidFill>
              </a:rPr>
              <a:t> 2-Restart Component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chemeClr val="bg1"/>
                </a:solidFill>
              </a:rPr>
              <a:t> 3-Add Replica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E4AEC4B-4EF5-FE4E-92A4-77F675E04EB7}"/>
              </a:ext>
            </a:extLst>
          </p:cNvPr>
          <p:cNvSpPr txBox="1"/>
          <p:nvPr/>
        </p:nvSpPr>
        <p:spPr bwMode="gray">
          <a:xfrm>
            <a:off x="9000431" y="4710052"/>
            <a:ext cx="2481007" cy="1201247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chemeClr val="bg1"/>
                </a:solidFill>
              </a:rPr>
              <a:t> 1- Add Replica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chemeClr val="bg1"/>
                </a:solidFill>
              </a:rPr>
              <a:t> 2-Restart Component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chemeClr val="bg1"/>
                </a:solidFill>
              </a:rPr>
              <a:t> 3- Heavy Weight Redeployment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D339A9-0F6D-F941-8F78-E70BE62325CA}"/>
              </a:ext>
            </a:extLst>
          </p:cNvPr>
          <p:cNvSpPr txBox="1"/>
          <p:nvPr/>
        </p:nvSpPr>
        <p:spPr bwMode="gray">
          <a:xfrm rot="16200000">
            <a:off x="6363508" y="5407419"/>
            <a:ext cx="983936" cy="2532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Add Replica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AEC7961-6D4C-F94D-9323-7228B62B12D7}"/>
              </a:ext>
            </a:extLst>
          </p:cNvPr>
          <p:cNvSpPr txBox="1"/>
          <p:nvPr/>
        </p:nvSpPr>
        <p:spPr bwMode="gray">
          <a:xfrm rot="16200000">
            <a:off x="7169335" y="4693438"/>
            <a:ext cx="593123" cy="1659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Restart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6E363FE-D04D-7946-B8CC-BC52ACC142A3}"/>
              </a:ext>
            </a:extLst>
          </p:cNvPr>
          <p:cNvSpPr txBox="1"/>
          <p:nvPr/>
        </p:nvSpPr>
        <p:spPr bwMode="gray">
          <a:xfrm rot="16200000">
            <a:off x="7772643" y="3666120"/>
            <a:ext cx="1481408" cy="16593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HW Redeployment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5402C5-D49F-4043-B900-6AEE6F99E5D8}"/>
              </a:ext>
            </a:extLst>
          </p:cNvPr>
          <p:cNvSpPr txBox="1"/>
          <p:nvPr/>
        </p:nvSpPr>
        <p:spPr bwMode="gray">
          <a:xfrm>
            <a:off x="5735651" y="4135844"/>
            <a:ext cx="1454481" cy="4962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Lost Utility Over Time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AC773-336A-6045-B12C-42752DED58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5382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B38371-1522-544B-905F-6B98654B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in Which Order?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67567-4DB4-E847-A896-1E17AEE3A0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6B376B-6F5B-8C47-B202-1038E1A5DFFF}"/>
              </a:ext>
            </a:extLst>
          </p:cNvPr>
          <p:cNvSpPr/>
          <p:nvPr/>
        </p:nvSpPr>
        <p:spPr>
          <a:xfrm>
            <a:off x="1100160" y="5672988"/>
            <a:ext cx="5756704" cy="10438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9994" lvl="0" indent="-239994" defTabSz="1219170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rgbClr val="B1063A"/>
              </a:buClr>
              <a:buFont typeface="Arial" panose="020B0604020202020204" pitchFamily="34" charset="0"/>
              <a:buChar char="■"/>
            </a:pPr>
            <a:r>
              <a:rPr lang="en-GB" dirty="0">
                <a:solidFill>
                  <a:srgbClr val="323232"/>
                </a:solidFill>
              </a:rPr>
              <a:t>Input: ordered list of &lt;component ,  action&gt;</a:t>
            </a:r>
          </a:p>
          <a:p>
            <a:r>
              <a:rPr lang="en-GB" dirty="0"/>
              <a:t>Or </a:t>
            </a:r>
            <a:r>
              <a:rPr lang="en-GB" dirty="0">
                <a:solidFill>
                  <a:srgbClr val="323232"/>
                </a:solidFill>
              </a:rPr>
              <a:t>Input: ordered list of &lt;component ,  </a:t>
            </a:r>
            <a:r>
              <a:rPr lang="en-GB" dirty="0" err="1">
                <a:solidFill>
                  <a:srgbClr val="323232"/>
                </a:solidFill>
              </a:rPr>
              <a:t>CF_x</a:t>
            </a:r>
            <a:r>
              <a:rPr lang="en-GB" dirty="0">
                <a:solidFill>
                  <a:srgbClr val="323232"/>
                </a:solidFill>
              </a:rPr>
              <a:t>&gt;</a:t>
            </a:r>
          </a:p>
          <a:p>
            <a:endParaRPr lang="en-GB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F23984-EC5E-2947-A22B-308588857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1023654"/>
            <a:ext cx="8260457" cy="41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9050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de-DE" b="1" dirty="0" err="1"/>
              <a:t>mRUBiS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         </a:t>
            </a:r>
            <a:fld id="{91D913BA-B0D8-4B51-9328-DFAA0B37030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13"/>
          </p:nvPr>
        </p:nvSpPr>
        <p:spPr bwMode="gray">
          <a:xfrm>
            <a:off x="478368" y="2209801"/>
            <a:ext cx="7863105" cy="3694794"/>
          </a:xfrm>
        </p:spPr>
        <p:txBody>
          <a:bodyPr/>
          <a:lstStyle/>
          <a:p>
            <a:r>
              <a:rPr lang="en-GB" dirty="0" err="1"/>
              <a:t>mRUBiS</a:t>
            </a:r>
            <a:r>
              <a:rPr lang="en-GB" dirty="0"/>
              <a:t> is a marketplace modelled after eBay on which users sell or auction items</a:t>
            </a:r>
          </a:p>
          <a:p>
            <a:r>
              <a:rPr lang="en-GB" dirty="0"/>
              <a:t> Derived from </a:t>
            </a:r>
            <a:r>
              <a:rPr lang="en-GB" dirty="0" err="1"/>
              <a:t>RUBiS</a:t>
            </a:r>
            <a:r>
              <a:rPr lang="en-GB" dirty="0"/>
              <a:t> (Rice University Bidding System), a popular case study to evaluate control theoretic algorithms</a:t>
            </a:r>
          </a:p>
          <a:p>
            <a:r>
              <a:rPr lang="en-GB" dirty="0"/>
              <a:t>modularized </a:t>
            </a:r>
            <a:r>
              <a:rPr lang="en-GB" dirty="0" err="1"/>
              <a:t>RUBiS</a:t>
            </a:r>
            <a:endParaRPr lang="en-GB" dirty="0"/>
          </a:p>
          <a:p>
            <a:r>
              <a:rPr lang="en-GB" dirty="0"/>
              <a:t>A marketplace that hosts arbitrarily many shops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3" descr="C:\Users\Sona\Desktop\mrubi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557" y="2587453"/>
            <a:ext cx="2873135" cy="195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A19BB8-943B-0E4F-90E9-DFCB6C9F73E4}"/>
              </a:ext>
            </a:extLst>
          </p:cNvPr>
          <p:cNvSpPr txBox="1"/>
          <p:nvPr/>
        </p:nvSpPr>
        <p:spPr bwMode="gray">
          <a:xfrm>
            <a:off x="478368" y="6111316"/>
            <a:ext cx="5535478" cy="5298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i="1" dirty="0">
                <a:solidFill>
                  <a:schemeClr val="bg2">
                    <a:lumMod val="75000"/>
                  </a:schemeClr>
                </a:solidFill>
              </a:rPr>
              <a:t>Thomas Vogel. 2018. </a:t>
            </a:r>
            <a:r>
              <a:rPr lang="en-US" sz="900" i="1" dirty="0" err="1">
                <a:solidFill>
                  <a:schemeClr val="bg2">
                    <a:lumMod val="75000"/>
                  </a:schemeClr>
                </a:solidFill>
              </a:rPr>
              <a:t>MRUBiS</a:t>
            </a:r>
            <a:r>
              <a:rPr lang="en-US" sz="900" i="1" dirty="0">
                <a:solidFill>
                  <a:schemeClr val="bg2">
                    <a:lumMod val="75000"/>
                  </a:schemeClr>
                </a:solidFill>
              </a:rPr>
              <a:t>: an exemplar for model-based architectural self-healing and self-optimization. In Proceedings of the 13th International Conference on Software Engineering for Adaptive and Self-Managing Systems (SEAMS ’18). Association for Computing Machinery, New York, NY, USA, 101–107. </a:t>
            </a:r>
            <a:r>
              <a:rPr lang="en-US" sz="900" i="1" dirty="0" err="1">
                <a:solidFill>
                  <a:schemeClr val="bg2">
                    <a:lumMod val="75000"/>
                  </a:schemeClr>
                </a:solidFill>
              </a:rPr>
              <a:t>DOI:https</a:t>
            </a:r>
            <a:r>
              <a:rPr lang="en-US" sz="900" i="1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en-US" sz="900" i="1" dirty="0" err="1">
                <a:solidFill>
                  <a:schemeClr val="bg2">
                    <a:lumMod val="75000"/>
                  </a:schemeClr>
                </a:solidFill>
              </a:rPr>
              <a:t>doi.org</a:t>
            </a:r>
            <a:r>
              <a:rPr lang="en-US" sz="900" i="1" dirty="0">
                <a:solidFill>
                  <a:schemeClr val="bg2">
                    <a:lumMod val="75000"/>
                  </a:schemeClr>
                </a:solidFill>
              </a:rPr>
              <a:t>/10.1145/3194133.3194161</a:t>
            </a:r>
            <a:endParaRPr lang="en-US" sz="9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0E956-4E77-F24E-B110-9E36385D011D}"/>
              </a:ext>
            </a:extLst>
          </p:cNvPr>
          <p:cNvSpPr txBox="1"/>
          <p:nvPr/>
        </p:nvSpPr>
        <p:spPr bwMode="gray">
          <a:xfrm>
            <a:off x="478368" y="5597137"/>
            <a:ext cx="7607898" cy="3457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https://www.hpi.uni-potsdam.de/giese/public/mdelab/mdelab-projects/case-studies/mrubis/</a:t>
            </a:r>
            <a:endParaRPr 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7558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253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8000" dirty="0"/>
          </a:p>
          <a:p>
            <a:pPr marL="0" indent="0">
              <a:buNone/>
            </a:pPr>
            <a:r>
              <a:rPr lang="en-US" sz="8000" dirty="0">
                <a:solidFill>
                  <a:schemeClr val="bg2">
                    <a:lumMod val="50000"/>
                  </a:schemeClr>
                </a:solidFill>
              </a:rPr>
              <a:t>Back-end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EE9F5-3C66-E945-BB21-3DBD848238EC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E1F26-3955-184F-A963-C33F75636FB2}"/>
              </a:ext>
            </a:extLst>
          </p:cNvPr>
          <p:cNvSpPr txBox="1"/>
          <p:nvPr/>
        </p:nvSpPr>
        <p:spPr bwMode="gray">
          <a:xfrm>
            <a:off x="407773" y="3429000"/>
            <a:ext cx="6326660" cy="14024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Thomas Vogel. 2018. </a:t>
            </a:r>
            <a:r>
              <a:rPr lang="en-US" sz="1200" i="1" dirty="0" err="1">
                <a:solidFill>
                  <a:schemeClr val="bg2">
                    <a:lumMod val="75000"/>
                  </a:schemeClr>
                </a:solidFill>
              </a:rPr>
              <a:t>mRUBiS</a:t>
            </a:r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: an exemplar for model-based architectural self-healing and self-optimization. 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In Proceedings of the 13th International Conference on Software Engineering for Adaptive and Self-Managing Systems (SEAMS ’18). 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Association for Computing Machinery, New York, NY, USA, 101–107. </a:t>
            </a:r>
            <a:r>
              <a:rPr lang="en-US" sz="1200" i="1" dirty="0" err="1">
                <a:solidFill>
                  <a:schemeClr val="bg2">
                    <a:lumMod val="75000"/>
                  </a:schemeClr>
                </a:solidFill>
              </a:rPr>
              <a:t>DOI:https</a:t>
            </a:r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en-US" sz="1200" i="1" dirty="0" err="1">
                <a:solidFill>
                  <a:schemeClr val="bg2">
                    <a:lumMod val="75000"/>
                  </a:schemeClr>
                </a:solidFill>
              </a:rPr>
              <a:t>doi.org</a:t>
            </a:r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/10.1145/3194133.3194161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DE" sz="1200" dirty="0" err="1"/>
          </a:p>
        </p:txBody>
      </p:sp>
    </p:spTree>
    <p:extLst>
      <p:ext uri="{BB962C8B-B14F-4D97-AF65-F5344CB8AC3E}">
        <p14:creationId xmlns:p14="http://schemas.microsoft.com/office/powerpoint/2010/main" val="384369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Modeling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69" y="2595101"/>
            <a:ext cx="10515600" cy="3725863"/>
          </a:xfrm>
        </p:spPr>
        <p:txBody>
          <a:bodyPr>
            <a:normAutofit/>
          </a:bodyPr>
          <a:lstStyle/>
          <a:p>
            <a:pPr lvl="1"/>
            <a:r>
              <a:rPr lang="en-GB" dirty="0"/>
              <a:t>The </a:t>
            </a:r>
            <a:r>
              <a:rPr lang="en-GB" dirty="0" err="1"/>
              <a:t>mRUBiS</a:t>
            </a:r>
            <a:r>
              <a:rPr lang="en-GB" dirty="0"/>
              <a:t> Simulator maintains a model of </a:t>
            </a:r>
            <a:r>
              <a:rPr lang="en-GB" dirty="0" err="1"/>
              <a:t>mRUBiS</a:t>
            </a:r>
            <a:r>
              <a:rPr lang="en-GB" dirty="0"/>
              <a:t> that simulates the real system. </a:t>
            </a:r>
          </a:p>
          <a:p>
            <a:pPr lvl="1"/>
            <a:r>
              <a:rPr lang="en-GB" dirty="0"/>
              <a:t>This model is an instance of a metamodel developed with the Eclipse </a:t>
            </a:r>
            <a:r>
              <a:rPr lang="en-GB" dirty="0" err="1"/>
              <a:t>Modeling</a:t>
            </a:r>
            <a:r>
              <a:rPr lang="en-GB" dirty="0"/>
              <a:t> Framework (EMF). </a:t>
            </a:r>
          </a:p>
          <a:p>
            <a:pPr lvl="2"/>
            <a:r>
              <a:rPr lang="en-US" dirty="0"/>
              <a:t>Framework and code-generation tool for building Java applications based on models (</a:t>
            </a:r>
            <a:r>
              <a:rPr lang="en-US" i="1" dirty="0"/>
              <a:t>model-driven development</a:t>
            </a:r>
            <a:r>
              <a:rPr lang="en-US" dirty="0"/>
              <a:t>).</a:t>
            </a:r>
            <a:endParaRPr lang="en-GB" dirty="0"/>
          </a:p>
          <a:p>
            <a:pPr lvl="1"/>
            <a:r>
              <a:rPr lang="en-GB" dirty="0"/>
              <a:t>To use the simulator a </a:t>
            </a:r>
            <a:r>
              <a:rPr lang="en-GB" i="1" dirty="0"/>
              <a:t>Java installation </a:t>
            </a:r>
            <a:r>
              <a:rPr lang="en-GB" dirty="0"/>
              <a:t>and the </a:t>
            </a:r>
            <a:r>
              <a:rPr lang="en-GB" i="1" dirty="0"/>
              <a:t>Eclipse Modelling Tools</a:t>
            </a:r>
            <a:r>
              <a:rPr lang="en-GB" dirty="0"/>
              <a:t> edition of Eclipse </a:t>
            </a:r>
            <a:r>
              <a:rPr lang="en-US" dirty="0"/>
              <a:t>Download here:</a:t>
            </a:r>
          </a:p>
          <a:p>
            <a:r>
              <a:rPr lang="en-US" dirty="0">
                <a:hlinkClick r:id="rId3"/>
              </a:rPr>
              <a:t>http://www.eclipse.org/downloads/packages/release/2021-03/r/eclipse-modeling-tools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EE9F5-3C66-E945-BB21-3DBD848238E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0"/>
            <a:ext cx="4014256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33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00D3-A198-2547-9ACA-F09D0EC1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C5C0-CEC7-B64B-8C7D-985C0B740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245953"/>
          </a:xfrm>
        </p:spPr>
        <p:txBody>
          <a:bodyPr/>
          <a:lstStyle/>
          <a:p>
            <a:r>
              <a:rPr lang="en-GB" dirty="0"/>
              <a:t>Download the Eclipse </a:t>
            </a:r>
            <a:r>
              <a:rPr lang="en-GB" dirty="0" err="1"/>
              <a:t>Modeling</a:t>
            </a:r>
            <a:r>
              <a:rPr lang="en-GB" dirty="0"/>
              <a:t> Tools package</a:t>
            </a:r>
          </a:p>
          <a:p>
            <a:r>
              <a:rPr lang="en-GB" dirty="0"/>
              <a:t>Add the following update sites to the Eclipse update manager:</a:t>
            </a:r>
          </a:p>
          <a:p>
            <a:r>
              <a:rPr lang="en-GB" dirty="0" err="1"/>
              <a:t>MDELab</a:t>
            </a:r>
            <a:r>
              <a:rPr lang="en-GB" dirty="0"/>
              <a:t> update site: </a:t>
            </a:r>
            <a:r>
              <a:rPr lang="en-GB" dirty="0">
                <a:hlinkClick r:id="rId2"/>
              </a:rPr>
              <a:t>https://www.hpi.uni-potsdam.de/giese/update-site/</a:t>
            </a:r>
            <a:endParaRPr lang="en-GB" dirty="0"/>
          </a:p>
          <a:p>
            <a:r>
              <a:rPr lang="en-GB" dirty="0"/>
              <a:t>Eclipse Neon update site: </a:t>
            </a:r>
            <a:r>
              <a:rPr lang="en-GB" dirty="0">
                <a:hlinkClick r:id="rId3"/>
              </a:rPr>
              <a:t>http://download.eclipse.org/releases/neon/</a:t>
            </a:r>
            <a:r>
              <a:rPr lang="en-GB" dirty="0"/>
              <a:t> (this is because the latest Eclipse releases no longer include GMF (Graphical </a:t>
            </a:r>
            <a:r>
              <a:rPr lang="en-GB" dirty="0" err="1"/>
              <a:t>Modeling</a:t>
            </a:r>
            <a:r>
              <a:rPr lang="en-GB" dirty="0"/>
              <a:t> Framework), which is used by the SDM graphical editors).</a:t>
            </a:r>
          </a:p>
          <a:p>
            <a:r>
              <a:rPr lang="en-GB" dirty="0"/>
              <a:t>Select the following features:</a:t>
            </a:r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B9AD8-084A-5C4C-81A2-C7E6924C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EE9F5-3C66-E945-BB21-3DBD848238EC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33E5A1-6EA2-8446-9BB4-7C26D4FC4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74" y="0"/>
            <a:ext cx="4133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4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B1DB-D051-E84A-A9A5-BEF4F4A9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Project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2445C-824B-AF45-9242-B7F1FD30D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EE9F5-3C66-E945-BB21-3DBD848238EC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122B71-F4C7-894C-A8BF-0F4771FFC5D8}"/>
              </a:ext>
            </a:extLst>
          </p:cNvPr>
          <p:cNvSpPr txBox="1">
            <a:spLocks/>
          </p:cNvSpPr>
          <p:nvPr/>
        </p:nvSpPr>
        <p:spPr bwMode="gray">
          <a:xfrm>
            <a:off x="478369" y="1004840"/>
            <a:ext cx="10515600" cy="37258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2412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79988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□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9991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982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133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Will be uploaded on GitHub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40AADEA-4600-6D42-9162-23F73FFD8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1817204"/>
            <a:ext cx="2870200" cy="14478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59F3DDD-5D2D-5947-94F4-51F896535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571" y="2223001"/>
            <a:ext cx="4432300" cy="4394200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F9D75CC2-7D8F-014F-9950-36DCB7E21D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871" y="3728590"/>
            <a:ext cx="2705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0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F258-D536-421C-9F06-72E54C76C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93739"/>
            <a:ext cx="10515600" cy="1068736"/>
          </a:xfrm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54759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            </a:t>
            </a:r>
            <a:fld id="{91D913BA-B0D8-4B51-9328-DFAA0B37030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A99209-201C-6749-AB91-F1C82738DFA1}"/>
              </a:ext>
            </a:extLst>
          </p:cNvPr>
          <p:cNvSpPr/>
          <p:nvPr/>
        </p:nvSpPr>
        <p:spPr bwMode="gray">
          <a:xfrm>
            <a:off x="101600" y="1193800"/>
            <a:ext cx="1016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en-US" sz="1600" b="1" dirty="0" err="1">
              <a:solidFill>
                <a:schemeClr val="bg1"/>
              </a:solidFill>
            </a:endParaRPr>
          </a:p>
        </p:txBody>
      </p:sp>
      <p:sp>
        <p:nvSpPr>
          <p:cNvPr id="8" name="Titel 6">
            <a:extLst>
              <a:ext uri="{FF2B5EF4-FFF2-40B4-BE49-F238E27FC236}">
                <a16:creationId xmlns:a16="http://schemas.microsoft.com/office/drawing/2014/main" id="{92C051AE-2D02-9E45-95FF-9CF18E6C2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shop</a:t>
            </a:r>
            <a:r>
              <a:rPr lang="de-DE" dirty="0"/>
              <a:t> in </a:t>
            </a:r>
            <a:r>
              <a:rPr lang="de-DE" dirty="0" err="1"/>
              <a:t>mRUBiS</a:t>
            </a:r>
            <a:endParaRPr lang="de-DE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7168F4C4-A919-5345-A120-13AA389AEB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4" t="11990" r="9027" b="9600"/>
          <a:stretch/>
        </p:blipFill>
        <p:spPr>
          <a:xfrm>
            <a:off x="8452021" y="4845692"/>
            <a:ext cx="2767914" cy="186830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625B0F1-EAD3-2A42-83D7-31F760B2E09A}"/>
              </a:ext>
            </a:extLst>
          </p:cNvPr>
          <p:cNvGrpSpPr/>
          <p:nvPr/>
        </p:nvGrpSpPr>
        <p:grpSpPr>
          <a:xfrm>
            <a:off x="8452020" y="4845691"/>
            <a:ext cx="2767914" cy="1868307"/>
            <a:chOff x="3947464" y="2776027"/>
            <a:chExt cx="3345244" cy="273357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7B8DC5-670B-8447-AF5C-00672F76EC59}"/>
                </a:ext>
              </a:extLst>
            </p:cNvPr>
            <p:cNvSpPr/>
            <p:nvPr/>
          </p:nvSpPr>
          <p:spPr bwMode="gray">
            <a:xfrm>
              <a:off x="3947464" y="2776027"/>
              <a:ext cx="3345244" cy="2733575"/>
            </a:xfrm>
            <a:prstGeom prst="rect">
              <a:avLst/>
            </a:prstGeom>
            <a:solidFill>
              <a:srgbClr val="AEDBD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pic>
          <p:nvPicPr>
            <p:cNvPr id="12" name="Picture 11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424EFCC3-3DAC-FE4A-8EF6-56DA9055A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4456066" y="4017848"/>
              <a:ext cx="551617" cy="620320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</p:grp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AE40A58A-323F-724D-A06C-A1636EA25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16" y="976184"/>
            <a:ext cx="7653695" cy="4211011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C1D3D9-58E2-CA4E-8FA0-7313E95114F1}"/>
              </a:ext>
            </a:extLst>
          </p:cNvPr>
          <p:cNvSpPr/>
          <p:nvPr/>
        </p:nvSpPr>
        <p:spPr>
          <a:xfrm>
            <a:off x="7924656" y="1498600"/>
            <a:ext cx="4062967" cy="2581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994" lvl="0" indent="-239994" defTabSz="1219170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rgbClr val="B1063A"/>
              </a:buClr>
              <a:buFont typeface="Arial" panose="020B0604020202020204" pitchFamily="34" charset="0"/>
              <a:buChar char="■"/>
            </a:pPr>
            <a:r>
              <a:rPr lang="en-GB" sz="1867" dirty="0">
                <a:solidFill>
                  <a:srgbClr val="323232"/>
                </a:solidFill>
              </a:rPr>
              <a:t>Each shop consists of 18 components and belongs to a tenant </a:t>
            </a:r>
          </a:p>
          <a:p>
            <a:pPr marL="239994" lvl="0" indent="-239994" defTabSz="1219170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rgbClr val="B1063A"/>
              </a:buClr>
              <a:buFont typeface="Arial" panose="020B0604020202020204" pitchFamily="34" charset="0"/>
              <a:buChar char="■"/>
            </a:pPr>
            <a:r>
              <a:rPr lang="en-GB" sz="1867" dirty="0">
                <a:solidFill>
                  <a:srgbClr val="323232"/>
                </a:solidFill>
              </a:rPr>
              <a:t>All shops share the same </a:t>
            </a:r>
            <a:r>
              <a:rPr lang="en-GB" sz="1867" i="1" dirty="0">
                <a:solidFill>
                  <a:srgbClr val="323232"/>
                </a:solidFill>
              </a:rPr>
              <a:t>component types </a:t>
            </a:r>
            <a:r>
              <a:rPr lang="en-GB" sz="1867" dirty="0">
                <a:solidFill>
                  <a:srgbClr val="323232"/>
                </a:solidFill>
              </a:rPr>
              <a:t>but each shop has its own, individually configured components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FBDDC4-5145-AA45-BB14-F5E65CD7CE11}"/>
              </a:ext>
            </a:extLst>
          </p:cNvPr>
          <p:cNvSpPr/>
          <p:nvPr/>
        </p:nvSpPr>
        <p:spPr>
          <a:xfrm>
            <a:off x="234634" y="5331861"/>
            <a:ext cx="7690022" cy="1194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994" lvl="0" indent="-239994" defTabSz="1219170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rgbClr val="B1063A"/>
              </a:buClr>
              <a:buFont typeface="Arial" panose="020B0604020202020204" pitchFamily="34" charset="0"/>
              <a:buChar char="■"/>
            </a:pPr>
            <a:r>
              <a:rPr lang="en-GB" dirty="0">
                <a:solidFill>
                  <a:srgbClr val="323232"/>
                </a:solidFill>
              </a:rPr>
              <a:t>Architecture of each shop is isolated from the architectures of the other shops (cf. multi-tenancy)</a:t>
            </a:r>
          </a:p>
          <a:p>
            <a:pPr marL="239994" lvl="0" indent="-239994" defTabSz="1219170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rgbClr val="B1063A"/>
              </a:buClr>
              <a:buFont typeface="Arial" panose="020B0604020202020204" pitchFamily="34" charset="0"/>
              <a:buChar char="■"/>
            </a:pPr>
            <a:r>
              <a:rPr lang="en-GB" dirty="0">
                <a:solidFill>
                  <a:srgbClr val="323232"/>
                </a:solidFill>
              </a:rPr>
              <a:t>Multi-tenancy setting enables scaling up the system </a:t>
            </a:r>
            <a:endParaRPr lang="en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1690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51E840-4B31-B345-B61F-57758FCD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mRUBiS as a Large Market Place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9161-3925-7F4C-83D8-37B3893653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E32AF0-E904-7B4C-9568-88F88FAABBAA}"/>
              </a:ext>
            </a:extLst>
          </p:cNvPr>
          <p:cNvSpPr txBox="1"/>
          <p:nvPr/>
        </p:nvSpPr>
        <p:spPr bwMode="gray">
          <a:xfrm>
            <a:off x="2362939" y="35059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DE" sz="1200" err="1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1AD4AD-FF8B-CE47-B380-DF4DB6265423}"/>
              </a:ext>
            </a:extLst>
          </p:cNvPr>
          <p:cNvGrpSpPr/>
          <p:nvPr/>
        </p:nvGrpSpPr>
        <p:grpSpPr>
          <a:xfrm>
            <a:off x="5059552" y="3124649"/>
            <a:ext cx="1156739" cy="334331"/>
            <a:chOff x="9248933" y="3847926"/>
            <a:chExt cx="1156739" cy="334331"/>
          </a:xfrm>
        </p:grpSpPr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DE43284-F982-D443-BCD4-793102D4E591}"/>
                </a:ext>
              </a:extLst>
            </p:cNvPr>
            <p:cNvSpPr/>
            <p:nvPr/>
          </p:nvSpPr>
          <p:spPr bwMode="gray">
            <a:xfrm rot="16200000">
              <a:off x="9216679" y="3880180"/>
              <a:ext cx="334330" cy="26982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6415797A-83B8-3144-863C-4F29076D14F4}"/>
                </a:ext>
              </a:extLst>
            </p:cNvPr>
            <p:cNvSpPr/>
            <p:nvPr/>
          </p:nvSpPr>
          <p:spPr bwMode="gray">
            <a:xfrm rot="5400000">
              <a:off x="10103597" y="3880181"/>
              <a:ext cx="334330" cy="26982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C7D8DB3-CA02-104F-9078-C81B169F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64" b="14333"/>
          <a:stretch/>
        </p:blipFill>
        <p:spPr>
          <a:xfrm>
            <a:off x="3810631" y="2961912"/>
            <a:ext cx="3827174" cy="1788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CACB83-D34D-CD4F-9EB5-CC5ABF6B3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47" y="4243747"/>
            <a:ext cx="330200" cy="482600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9A4418-9B92-D145-95CF-1BE99C158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3080610" y="3306501"/>
            <a:ext cx="680484" cy="663692"/>
          </a:xfrm>
          <a:prstGeom prst="rect">
            <a:avLst/>
          </a:prstGeom>
        </p:spPr>
      </p:pic>
      <p:pic>
        <p:nvPicPr>
          <p:cNvPr id="21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0B51F099-B4EC-8F48-95EB-00A3AC0E51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3302537" y="2674543"/>
            <a:ext cx="680484" cy="6636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2BA6B1-7A75-4D4D-ADD9-F46DA7A85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617" y="4427018"/>
            <a:ext cx="330200" cy="482600"/>
          </a:xfrm>
          <a:prstGeom prst="rect">
            <a:avLst/>
          </a:prstGeom>
        </p:spPr>
      </p:pic>
      <p:pic>
        <p:nvPicPr>
          <p:cNvPr id="23" name="Picture 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4D83295-70EF-4D46-AFED-8EEEF498F8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3803417" y="2461014"/>
            <a:ext cx="680484" cy="6636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144500-A29B-7F4C-8A11-56F9751AE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27" y="4182618"/>
            <a:ext cx="330200" cy="482600"/>
          </a:xfrm>
          <a:prstGeom prst="rect">
            <a:avLst/>
          </a:prstGeom>
        </p:spPr>
      </p:pic>
      <p:pic>
        <p:nvPicPr>
          <p:cNvPr id="25" name="Picture 2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A6B411E-60DF-FB40-92E2-3E8FA4D517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3454937" y="2826943"/>
            <a:ext cx="680484" cy="6636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EED077D-E9DD-DE45-A757-A9C324DDD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030" y="4324558"/>
            <a:ext cx="330200" cy="482600"/>
          </a:xfrm>
          <a:prstGeom prst="rect">
            <a:avLst/>
          </a:prstGeom>
        </p:spPr>
      </p:pic>
      <p:pic>
        <p:nvPicPr>
          <p:cNvPr id="27" name="Picture 2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0D2BE56-187A-F441-8D41-9DDDB15421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6688679" y="2644388"/>
            <a:ext cx="680484" cy="6636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E8D66D-BCC0-3D4F-8453-605F5DC92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39" y="3772584"/>
            <a:ext cx="330200" cy="482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DA1C306-8B09-F24B-9823-2CDEC90D1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315" y="4405712"/>
            <a:ext cx="330200" cy="482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3581BE4-A021-2741-95F1-F6756FB6C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90" y="4762860"/>
            <a:ext cx="330200" cy="482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A6BF25-EB59-5149-9B69-E9BCA18C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67" y="4534119"/>
            <a:ext cx="330200" cy="482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10146F1-0868-FA4D-AF64-80C72BCF2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127" y="4585708"/>
            <a:ext cx="330200" cy="482600"/>
          </a:xfrm>
          <a:prstGeom prst="rect">
            <a:avLst/>
          </a:prstGeom>
        </p:spPr>
      </p:pic>
      <p:pic>
        <p:nvPicPr>
          <p:cNvPr id="33" name="Picture 3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5777CFE-EDCA-4F49-B567-C25F5F03DC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7838319" y="2749525"/>
            <a:ext cx="680484" cy="6636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1430C44-871D-6642-8067-A0F48E81F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139" y="4714507"/>
            <a:ext cx="330200" cy="482600"/>
          </a:xfrm>
          <a:prstGeom prst="rect">
            <a:avLst/>
          </a:prstGeom>
        </p:spPr>
      </p:pic>
      <p:pic>
        <p:nvPicPr>
          <p:cNvPr id="35" name="Picture 3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991637A-2C06-5149-924D-77A631DEB2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2545709" y="2722374"/>
            <a:ext cx="680484" cy="6636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2063DB0-E527-6845-A11D-EB8D6D90A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91" y="4637267"/>
            <a:ext cx="330200" cy="482600"/>
          </a:xfrm>
          <a:prstGeom prst="rect">
            <a:avLst/>
          </a:prstGeom>
        </p:spPr>
      </p:pic>
      <p:pic>
        <p:nvPicPr>
          <p:cNvPr id="37" name="Picture 36" descr="A picture containing diagram&#10;&#10;Description automatically generated">
            <a:extLst>
              <a:ext uri="{FF2B5EF4-FFF2-40B4-BE49-F238E27FC236}">
                <a16:creationId xmlns:a16="http://schemas.microsoft.com/office/drawing/2014/main" id="{A3FBC38D-DB50-F344-8B82-C8CF6D39E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5421616" y="2139805"/>
            <a:ext cx="680484" cy="66369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1DD819D-24A4-A643-98A1-560BD4956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950" y="4110426"/>
            <a:ext cx="330200" cy="482600"/>
          </a:xfrm>
          <a:prstGeom prst="rect">
            <a:avLst/>
          </a:prstGeom>
        </p:spPr>
      </p:pic>
      <p:pic>
        <p:nvPicPr>
          <p:cNvPr id="39" name="Picture 3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92A59DD-3160-9A4D-984A-43164E5A86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4783324" y="2012368"/>
            <a:ext cx="680484" cy="6636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FA143D9-E9E8-9440-A434-B3D662411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392" y="4534119"/>
            <a:ext cx="330200" cy="482600"/>
          </a:xfrm>
          <a:prstGeom prst="rect">
            <a:avLst/>
          </a:prstGeom>
        </p:spPr>
      </p:pic>
      <p:pic>
        <p:nvPicPr>
          <p:cNvPr id="41" name="Picture 40" descr="A picture containing diagram&#10;&#10;Description automatically generated">
            <a:extLst>
              <a:ext uri="{FF2B5EF4-FFF2-40B4-BE49-F238E27FC236}">
                <a16:creationId xmlns:a16="http://schemas.microsoft.com/office/drawing/2014/main" id="{AB35C708-1476-8E4C-B599-55E955F43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3149849" y="3113015"/>
            <a:ext cx="680484" cy="6636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5DF282-FF8E-F344-A3E3-055BB1B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24" y="4444914"/>
            <a:ext cx="330200" cy="482600"/>
          </a:xfrm>
          <a:prstGeom prst="rect">
            <a:avLst/>
          </a:prstGeom>
        </p:spPr>
      </p:pic>
      <p:pic>
        <p:nvPicPr>
          <p:cNvPr id="43" name="Picture 4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C3CD97-DB21-0545-85BF-F8B8A0E5A9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2935770" y="2249292"/>
            <a:ext cx="680484" cy="66369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FDFE0D3-16F9-1D49-8846-CAE4AACE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895" y="4686214"/>
            <a:ext cx="330200" cy="482600"/>
          </a:xfrm>
          <a:prstGeom prst="rect">
            <a:avLst/>
          </a:prstGeom>
        </p:spPr>
      </p:pic>
      <p:pic>
        <p:nvPicPr>
          <p:cNvPr id="45" name="Picture 4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3B1E947-D45F-8247-BC00-E38AB9BA5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7383513" y="2227814"/>
            <a:ext cx="680484" cy="66369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DAD1285-FA51-8D42-98BE-A9D3B221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175" y="4403723"/>
            <a:ext cx="330200" cy="482600"/>
          </a:xfrm>
          <a:prstGeom prst="rect">
            <a:avLst/>
          </a:prstGeom>
        </p:spPr>
      </p:pic>
      <p:pic>
        <p:nvPicPr>
          <p:cNvPr id="47" name="Picture 4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5B5DDA2-1C08-3B43-B934-6B171640A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5170673" y="2566353"/>
            <a:ext cx="680484" cy="66369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124B16-19C8-D24D-AC21-9BCD9CA1D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188" y="4735569"/>
            <a:ext cx="330200" cy="482600"/>
          </a:xfrm>
          <a:prstGeom prst="rect">
            <a:avLst/>
          </a:prstGeom>
        </p:spPr>
      </p:pic>
      <p:pic>
        <p:nvPicPr>
          <p:cNvPr id="49" name="Picture 4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943F7C-63E9-3249-8A76-087903AC24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3668852" y="2096027"/>
            <a:ext cx="680484" cy="66369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B8650DF-51FD-D04B-8F6A-9212AB2E4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391" y="4662847"/>
            <a:ext cx="330200" cy="482600"/>
          </a:xfrm>
          <a:prstGeom prst="rect">
            <a:avLst/>
          </a:prstGeom>
        </p:spPr>
      </p:pic>
      <p:pic>
        <p:nvPicPr>
          <p:cNvPr id="51" name="Picture 50" descr="A picture containing diagram&#10;&#10;Description automatically generated">
            <a:extLst>
              <a:ext uri="{FF2B5EF4-FFF2-40B4-BE49-F238E27FC236}">
                <a16:creationId xmlns:a16="http://schemas.microsoft.com/office/drawing/2014/main" id="{77335324-F052-B647-8C85-2560F167A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5729701" y="2336209"/>
            <a:ext cx="680484" cy="66369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CB45A00-75CD-3245-BF17-840203972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91" y="4497697"/>
            <a:ext cx="330200" cy="482600"/>
          </a:xfrm>
          <a:prstGeom prst="rect">
            <a:avLst/>
          </a:prstGeom>
        </p:spPr>
      </p:pic>
      <p:pic>
        <p:nvPicPr>
          <p:cNvPr id="53" name="Picture 5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4A1393-EAAB-2543-99DE-1080FEC1F5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6185413" y="2000837"/>
            <a:ext cx="680484" cy="66369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FEA5212-2750-1C48-AC0F-ABB581ABF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441" y="4465283"/>
            <a:ext cx="330200" cy="482600"/>
          </a:xfrm>
          <a:prstGeom prst="rect">
            <a:avLst/>
          </a:prstGeom>
        </p:spPr>
      </p:pic>
      <p:pic>
        <p:nvPicPr>
          <p:cNvPr id="55" name="Picture 5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00D4518-DD74-5B43-8D4F-904C76AAEB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6820889" y="2230446"/>
            <a:ext cx="680484" cy="6636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C76F5EE-1890-DE42-B0DC-FB2A6D7D9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580" y="4675547"/>
            <a:ext cx="330200" cy="482600"/>
          </a:xfrm>
          <a:prstGeom prst="rect">
            <a:avLst/>
          </a:prstGeom>
        </p:spPr>
      </p:pic>
      <p:pic>
        <p:nvPicPr>
          <p:cNvPr id="57" name="Picture 5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368AE0D-F280-2B48-BF45-C6BF9B0932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7218413" y="2718634"/>
            <a:ext cx="680484" cy="66369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9F4A2EC-A209-F445-A5CC-D389C2009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459" y="5164438"/>
            <a:ext cx="330200" cy="482600"/>
          </a:xfrm>
          <a:prstGeom prst="rect">
            <a:avLst/>
          </a:prstGeom>
        </p:spPr>
      </p:pic>
      <p:pic>
        <p:nvPicPr>
          <p:cNvPr id="59" name="Picture 58" descr="A picture containing diagram&#10;&#10;Description automatically generated">
            <a:extLst>
              <a:ext uri="{FF2B5EF4-FFF2-40B4-BE49-F238E27FC236}">
                <a16:creationId xmlns:a16="http://schemas.microsoft.com/office/drawing/2014/main" id="{87318B05-29BC-834F-B709-35E860DDF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4935257" y="2386788"/>
            <a:ext cx="680484" cy="66369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FF33F2D-6A54-9444-AC84-AA80987C5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515" y="5033836"/>
            <a:ext cx="330200" cy="482600"/>
          </a:xfrm>
          <a:prstGeom prst="rect">
            <a:avLst/>
          </a:prstGeom>
        </p:spPr>
      </p:pic>
      <p:pic>
        <p:nvPicPr>
          <p:cNvPr id="61" name="Picture 60" descr="A picture containing diagram&#10;&#10;Description automatically generated">
            <a:extLst>
              <a:ext uri="{FF2B5EF4-FFF2-40B4-BE49-F238E27FC236}">
                <a16:creationId xmlns:a16="http://schemas.microsoft.com/office/drawing/2014/main" id="{7902810C-3DDD-CF49-B3AF-CCF0675D1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4369337" y="2172646"/>
            <a:ext cx="680484" cy="66369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369DF29-4306-5C45-A9C9-4D064F958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006" y="4019139"/>
            <a:ext cx="330200" cy="482600"/>
          </a:xfrm>
          <a:prstGeom prst="rect">
            <a:avLst/>
          </a:prstGeom>
        </p:spPr>
      </p:pic>
      <p:pic>
        <p:nvPicPr>
          <p:cNvPr id="63" name="Picture 6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BF1D397-70AB-AB44-AF00-3F79C9851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4263165" y="2551888"/>
            <a:ext cx="680484" cy="663692"/>
          </a:xfrm>
          <a:prstGeom prst="rect">
            <a:avLst/>
          </a:prstGeom>
        </p:spPr>
      </p:pic>
      <p:pic>
        <p:nvPicPr>
          <p:cNvPr id="64" name="Picture 63" descr="A picture containing diagram&#10;&#10;Description automatically generated">
            <a:extLst>
              <a:ext uri="{FF2B5EF4-FFF2-40B4-BE49-F238E27FC236}">
                <a16:creationId xmlns:a16="http://schemas.microsoft.com/office/drawing/2014/main" id="{4A89417A-4739-0148-9608-18D7C6FA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6305963" y="2366851"/>
            <a:ext cx="680484" cy="663692"/>
          </a:xfrm>
          <a:prstGeom prst="rect">
            <a:avLst/>
          </a:prstGeom>
        </p:spPr>
      </p:pic>
      <p:pic>
        <p:nvPicPr>
          <p:cNvPr id="65" name="Picture 6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C1F63EF-C5B3-D54B-B9D6-1C1B6EFEF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7011420" y="2046296"/>
            <a:ext cx="680484" cy="663692"/>
          </a:xfrm>
          <a:prstGeom prst="rect">
            <a:avLst/>
          </a:prstGeom>
        </p:spPr>
      </p:pic>
      <p:pic>
        <p:nvPicPr>
          <p:cNvPr id="66" name="Picture 6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FA14540-5282-F24E-9446-AA6ADC0AE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4585871" y="2317121"/>
            <a:ext cx="680484" cy="66369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0057EC1-7171-5845-92F8-6BF25A983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25" y="4584919"/>
            <a:ext cx="330200" cy="4826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703C42D-6C96-504B-8919-EA137E8B1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95" y="4768190"/>
            <a:ext cx="330200" cy="4826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918C3D3-4253-A64E-BB42-F57B914CE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705" y="4523790"/>
            <a:ext cx="330200" cy="482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0EBD387-5BD3-0F45-B4C0-C5AD11B7C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808" y="4665730"/>
            <a:ext cx="330200" cy="4826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E55816C-7AFB-9C42-B91A-A540D37FB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93" y="4746884"/>
            <a:ext cx="330200" cy="482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CF3F886-C6DE-AF48-825A-59EAB33B9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568" y="5104032"/>
            <a:ext cx="330200" cy="4826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B99535A-AC8A-F041-A817-7B747742A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245" y="4875291"/>
            <a:ext cx="330200" cy="4826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35ED976-9E3F-824A-BFAA-B3AE6B49E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05" y="4926880"/>
            <a:ext cx="330200" cy="4826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BB9959E-C262-DA42-AEB9-1223F210E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17" y="5055679"/>
            <a:ext cx="330200" cy="4826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B62F4B0-99B4-794C-871C-D3C7639D1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69" y="4978439"/>
            <a:ext cx="330200" cy="4826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58132C2-49F8-B94D-89EB-DF10577D6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728" y="4451598"/>
            <a:ext cx="330200" cy="4826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8E24D47-AA60-2642-86CD-EE0D39EBE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70" y="4875291"/>
            <a:ext cx="330200" cy="4826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CF3CCBD-E249-3B41-8530-C3AF6BE98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02" y="4786086"/>
            <a:ext cx="330200" cy="482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0E0592D0-90FE-5B40-B569-A4FFFBFF1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673" y="5027386"/>
            <a:ext cx="330200" cy="4826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FB95963-086A-7A4B-B158-9BDE2F116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953" y="4744895"/>
            <a:ext cx="330200" cy="4826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FCB0033-76CE-D747-A44D-C1FCEF843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66" y="5076741"/>
            <a:ext cx="330200" cy="4826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4CD903A-6EA0-D44A-B85F-C1AF09E55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69" y="5004019"/>
            <a:ext cx="330200" cy="4826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A273930-2EFD-1043-891C-D3175FA45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169" y="4838869"/>
            <a:ext cx="330200" cy="4826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3224947C-2742-3B4A-A9C4-59BE0F094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19" y="4806455"/>
            <a:ext cx="330200" cy="4826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FEEA0C6-F1AE-564C-8117-518E4682E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358" y="5016719"/>
            <a:ext cx="330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285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8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9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2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3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4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6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7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8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9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1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2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3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4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6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70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8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90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1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2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3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4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50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600"/>
                            </p:stCondLst>
                            <p:childTnLst>
                              <p:par>
                                <p:cTn id="15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700"/>
                            </p:stCondLst>
                            <p:childTnLst>
                              <p:par>
                                <p:cTn id="15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4800"/>
                            </p:stCondLst>
                            <p:childTnLst>
                              <p:par>
                                <p:cTn id="15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90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0"/>
                            </p:stCondLst>
                            <p:childTnLst>
                              <p:par>
                                <p:cTn id="16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100"/>
                            </p:stCondLst>
                            <p:childTnLst>
                              <p:par>
                                <p:cTn id="16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200"/>
                            </p:stCondLst>
                            <p:childTnLst>
                              <p:par>
                                <p:cTn id="16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300"/>
                            </p:stCondLst>
                            <p:childTnLst>
                              <p:par>
                                <p:cTn id="17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400"/>
                            </p:stCondLst>
                            <p:childTnLst>
                              <p:par>
                                <p:cTn id="17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600"/>
                            </p:stCondLst>
                            <p:childTnLst>
                              <p:par>
                                <p:cTn id="18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700"/>
                            </p:stCondLst>
                            <p:childTnLst>
                              <p:par>
                                <p:cTn id="18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800"/>
                            </p:stCondLst>
                            <p:childTnLst>
                              <p:par>
                                <p:cTn id="18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900"/>
                            </p:stCondLst>
                            <p:childTnLst>
                              <p:par>
                                <p:cTn id="18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600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6100"/>
                            </p:stCondLst>
                            <p:childTnLst>
                              <p:par>
                                <p:cTn id="19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6200"/>
                            </p:stCondLst>
                            <p:childTnLst>
                              <p:par>
                                <p:cTn id="19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6300"/>
                            </p:stCondLst>
                            <p:childTnLst>
                              <p:par>
                                <p:cTn id="20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6400"/>
                            </p:stCondLst>
                            <p:childTnLst>
                              <p:par>
                                <p:cTn id="20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5AE58-027A-DC44-B876-C2F16A01CA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70B2E-9411-9941-8286-3E609B25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10" y="1390981"/>
            <a:ext cx="6796389" cy="38543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518803-5848-954E-9BB7-DC529B2D0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10" y="1594181"/>
            <a:ext cx="6796389" cy="38543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92D61-0F42-A54D-B256-DB0753EBE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10" y="1797381"/>
            <a:ext cx="6796389" cy="38543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30B6A5-9B03-6F4F-A27C-45B088AB1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10" y="2000581"/>
            <a:ext cx="6796389" cy="38543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43551-1761-4A45-9542-B1C60E19D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2271252"/>
            <a:ext cx="6796389" cy="38543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16A61F8-9BE1-0D4B-9960-523CB236D543}"/>
              </a:ext>
            </a:extLst>
          </p:cNvPr>
          <p:cNvSpPr txBox="1">
            <a:spLocks/>
          </p:cNvSpPr>
          <p:nvPr/>
        </p:nvSpPr>
        <p:spPr bwMode="gray">
          <a:xfrm>
            <a:off x="8671260" y="1612680"/>
            <a:ext cx="3520740" cy="245086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239994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8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9988" indent="-2412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□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982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9991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982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219170" rtl="0" eaLnBrk="1" latinLnBrk="0" hangingPunct="1">
              <a:lnSpc>
                <a:spcPts val="2667"/>
              </a:lnSpc>
              <a:spcBef>
                <a:spcPts val="533"/>
              </a:spcBef>
              <a:spcAft>
                <a:spcPts val="533"/>
              </a:spcAft>
              <a:buClr>
                <a:schemeClr val="accent1"/>
              </a:buClr>
              <a:buSzPct val="100000"/>
              <a:buFont typeface="+mj-lt"/>
              <a:buNone/>
              <a:defRPr sz="2133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133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single controller controls all </a:t>
            </a:r>
            <a:r>
              <a:rPr lang="en-US" dirty="0" err="1"/>
              <a:t>mRUBiS</a:t>
            </a:r>
            <a:r>
              <a:rPr lang="en-US" dirty="0"/>
              <a:t> instances.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8E03F-9666-FF46-A622-8AE8360A5302}"/>
              </a:ext>
            </a:extLst>
          </p:cNvPr>
          <p:cNvSpPr txBox="1"/>
          <p:nvPr/>
        </p:nvSpPr>
        <p:spPr bwMode="gray">
          <a:xfrm>
            <a:off x="1500996" y="-690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FE3F4E-965E-0F46-8AB2-227EB1BADF89}"/>
              </a:ext>
            </a:extLst>
          </p:cNvPr>
          <p:cNvSpPr txBox="1"/>
          <p:nvPr/>
        </p:nvSpPr>
        <p:spPr bwMode="gray">
          <a:xfrm>
            <a:off x="431319" y="207033"/>
            <a:ext cx="7004649" cy="5509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667" dirty="0" err="1">
                <a:solidFill>
                  <a:srgbClr val="5A6166"/>
                </a:solidFill>
                <a:ea typeface="+mj-ea"/>
                <a:cs typeface="+mj-cs"/>
              </a:rPr>
              <a:t>Architecture</a:t>
            </a:r>
            <a:r>
              <a:rPr lang="de-DE" sz="2667" dirty="0">
                <a:solidFill>
                  <a:srgbClr val="5A6166"/>
                </a:solidFill>
                <a:ea typeface="+mj-ea"/>
                <a:cs typeface="+mj-cs"/>
              </a:rPr>
              <a:t> </a:t>
            </a:r>
            <a:r>
              <a:rPr lang="de-DE" sz="2667" dirty="0" err="1">
                <a:solidFill>
                  <a:srgbClr val="5A6166"/>
                </a:solidFill>
                <a:ea typeface="+mj-ea"/>
                <a:cs typeface="+mj-cs"/>
              </a:rPr>
              <a:t>of</a:t>
            </a:r>
            <a:r>
              <a:rPr lang="de-DE" sz="2667" dirty="0">
                <a:solidFill>
                  <a:srgbClr val="5A6166"/>
                </a:solidFill>
                <a:ea typeface="+mj-ea"/>
                <a:cs typeface="+mj-cs"/>
              </a:rPr>
              <a:t> </a:t>
            </a:r>
            <a:r>
              <a:rPr lang="de-DE" sz="2667" dirty="0" err="1">
                <a:solidFill>
                  <a:srgbClr val="5A6166"/>
                </a:solidFill>
                <a:ea typeface="+mj-ea"/>
                <a:cs typeface="+mj-cs"/>
              </a:rPr>
              <a:t>the</a:t>
            </a:r>
            <a:r>
              <a:rPr lang="de-DE" sz="2667" dirty="0">
                <a:solidFill>
                  <a:srgbClr val="5A6166"/>
                </a:solidFill>
                <a:ea typeface="+mj-ea"/>
                <a:cs typeface="+mj-cs"/>
              </a:rPr>
              <a:t> Market Place</a:t>
            </a:r>
            <a:endParaRPr lang="en-US" sz="1200" dirty="0" err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4C22BE-8001-C848-B92D-4701387BEC5C}"/>
              </a:ext>
            </a:extLst>
          </p:cNvPr>
          <p:cNvGrpSpPr/>
          <p:nvPr/>
        </p:nvGrpSpPr>
        <p:grpSpPr>
          <a:xfrm>
            <a:off x="8599434" y="4499979"/>
            <a:ext cx="3353386" cy="2026825"/>
            <a:chOff x="2424723" y="3211799"/>
            <a:chExt cx="6155864" cy="364620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DCBB68-3C7A-784A-B21D-9BCC69FE892F}"/>
                </a:ext>
              </a:extLst>
            </p:cNvPr>
            <p:cNvSpPr txBox="1"/>
            <p:nvPr/>
          </p:nvSpPr>
          <p:spPr bwMode="gray">
            <a:xfrm>
              <a:off x="2424723" y="4716907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182563" indent="-182563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■"/>
              </a:pPr>
              <a:endParaRPr lang="en-DE" sz="1200" err="1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60582B0-372C-8E4E-84E4-73616CCA2EA9}"/>
                </a:ext>
              </a:extLst>
            </p:cNvPr>
            <p:cNvGrpSpPr/>
            <p:nvPr/>
          </p:nvGrpSpPr>
          <p:grpSpPr>
            <a:xfrm>
              <a:off x="5121336" y="4335611"/>
              <a:ext cx="1156739" cy="334331"/>
              <a:chOff x="9248933" y="3847926"/>
              <a:chExt cx="1156739" cy="334331"/>
            </a:xfrm>
          </p:grpSpPr>
          <p:sp>
            <p:nvSpPr>
              <p:cNvPr id="85" name="Right Arrow 84">
                <a:extLst>
                  <a:ext uri="{FF2B5EF4-FFF2-40B4-BE49-F238E27FC236}">
                    <a16:creationId xmlns:a16="http://schemas.microsoft.com/office/drawing/2014/main" id="{E0F079E4-B957-8448-A576-960615EBF630}"/>
                  </a:ext>
                </a:extLst>
              </p:cNvPr>
              <p:cNvSpPr/>
              <p:nvPr/>
            </p:nvSpPr>
            <p:spPr bwMode="gray">
              <a:xfrm rot="16200000">
                <a:off x="9216679" y="3880180"/>
                <a:ext cx="334330" cy="269821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Right Arrow 85">
                <a:extLst>
                  <a:ext uri="{FF2B5EF4-FFF2-40B4-BE49-F238E27FC236}">
                    <a16:creationId xmlns:a16="http://schemas.microsoft.com/office/drawing/2014/main" id="{739D69AF-9BD5-7542-BFED-04C46E4279F7}"/>
                  </a:ext>
                </a:extLst>
              </p:cNvPr>
              <p:cNvSpPr/>
              <p:nvPr/>
            </p:nvSpPr>
            <p:spPr bwMode="gray">
              <a:xfrm rot="5400000">
                <a:off x="10103597" y="3880181"/>
                <a:ext cx="334330" cy="269821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DE" sz="1200" b="1" dirty="0" err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6" name="Picture 15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B3806FA8-825F-FF4D-A4DD-135C4D424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64" b="14333"/>
            <a:stretch/>
          </p:blipFill>
          <p:spPr>
            <a:xfrm>
              <a:off x="3872415" y="4172874"/>
              <a:ext cx="3827174" cy="178806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69566B-38FA-564A-98FC-9D1A0C9EE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3431" y="5454709"/>
              <a:ext cx="330200" cy="482600"/>
            </a:xfrm>
            <a:prstGeom prst="rect">
              <a:avLst/>
            </a:prstGeom>
          </p:spPr>
        </p:pic>
        <p:pic>
          <p:nvPicPr>
            <p:cNvPr id="18" name="Picture 1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DD67295D-3E8F-6A4F-AADD-6D7984BD4E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3142394" y="4517463"/>
              <a:ext cx="680484" cy="663692"/>
            </a:xfrm>
            <a:prstGeom prst="rect">
              <a:avLst/>
            </a:prstGeom>
          </p:spPr>
        </p:pic>
        <p:pic>
          <p:nvPicPr>
            <p:cNvPr id="19" name="Picture 18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D2AAF66D-AFBB-9641-86E7-CD308A31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3364321" y="3885505"/>
              <a:ext cx="680484" cy="66369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3BA46AC-A9CF-0A45-97BC-4B5AC4120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3401" y="5637980"/>
              <a:ext cx="330200" cy="482600"/>
            </a:xfrm>
            <a:prstGeom prst="rect">
              <a:avLst/>
            </a:prstGeom>
          </p:spPr>
        </p:pic>
        <p:pic>
          <p:nvPicPr>
            <p:cNvPr id="21" name="Picture 20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BD1BFC96-3327-7B4A-8618-542A3E250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3865201" y="3671976"/>
              <a:ext cx="680484" cy="6636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F387139-86FD-1C4D-BA91-A174C66C2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711" y="5393580"/>
              <a:ext cx="330200" cy="482600"/>
            </a:xfrm>
            <a:prstGeom prst="rect">
              <a:avLst/>
            </a:prstGeom>
          </p:spPr>
        </p:pic>
        <p:pic>
          <p:nvPicPr>
            <p:cNvPr id="23" name="Picture 2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40145968-5594-814E-89B4-B477205CE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3516721" y="4037905"/>
              <a:ext cx="680484" cy="66369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B205C52-BD2E-C545-8326-24B6339FD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4814" y="5535520"/>
              <a:ext cx="330200" cy="482600"/>
            </a:xfrm>
            <a:prstGeom prst="rect">
              <a:avLst/>
            </a:prstGeom>
          </p:spPr>
        </p:pic>
        <p:pic>
          <p:nvPicPr>
            <p:cNvPr id="25" name="Picture 2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F228C43-56CD-9C49-8E19-EC4D1E1B8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6750463" y="3855350"/>
              <a:ext cx="680484" cy="66369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84F1003-F3EA-244A-8FB9-DC3A1E0C9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823" y="4983546"/>
              <a:ext cx="330200" cy="4826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3B3B56-C606-AC48-AE87-E1B1F3412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099" y="5616674"/>
              <a:ext cx="330200" cy="4826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40B0F14-3F04-E44B-A9AE-8B794BF35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4574" y="5973822"/>
              <a:ext cx="330200" cy="4826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E153BEB-7DF4-4147-BB00-0378C45CF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251" y="5745081"/>
              <a:ext cx="330200" cy="482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2B6C4D2-49A1-D64B-8F19-AE468332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0911" y="5796670"/>
              <a:ext cx="330200" cy="482600"/>
            </a:xfrm>
            <a:prstGeom prst="rect">
              <a:avLst/>
            </a:prstGeom>
          </p:spPr>
        </p:pic>
        <p:pic>
          <p:nvPicPr>
            <p:cNvPr id="31" name="Picture 30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7678C012-515F-2F4A-806A-230CD4409D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7900103" y="3960487"/>
              <a:ext cx="680484" cy="66369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C697F69-7760-A64E-BC19-425E9F510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923" y="5925469"/>
              <a:ext cx="330200" cy="482600"/>
            </a:xfrm>
            <a:prstGeom prst="rect">
              <a:avLst/>
            </a:prstGeom>
          </p:spPr>
        </p:pic>
        <p:pic>
          <p:nvPicPr>
            <p:cNvPr id="33" name="Picture 3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BBC21884-F86A-F04C-8532-363F86A7A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2607493" y="3933336"/>
              <a:ext cx="680484" cy="66369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C75BFBE-530B-8940-B423-F42555E75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475" y="5848229"/>
              <a:ext cx="330200" cy="482600"/>
            </a:xfrm>
            <a:prstGeom prst="rect">
              <a:avLst/>
            </a:prstGeom>
          </p:spPr>
        </p:pic>
        <p:pic>
          <p:nvPicPr>
            <p:cNvPr id="35" name="Picture 3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6A8ADAEA-59D8-CC49-AC07-8BA650996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5483400" y="3350767"/>
              <a:ext cx="680484" cy="66369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452C13-AFED-384C-B83D-844F88C85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734" y="5321388"/>
              <a:ext cx="330200" cy="482600"/>
            </a:xfrm>
            <a:prstGeom prst="rect">
              <a:avLst/>
            </a:prstGeom>
          </p:spPr>
        </p:pic>
        <p:pic>
          <p:nvPicPr>
            <p:cNvPr id="37" name="Picture 3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724B9E82-6087-BA45-94D4-3A46A359F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4845108" y="3223330"/>
              <a:ext cx="680484" cy="66369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6950EA2-3F60-4040-8DC6-D4362867E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0176" y="5745081"/>
              <a:ext cx="330200" cy="482600"/>
            </a:xfrm>
            <a:prstGeom prst="rect">
              <a:avLst/>
            </a:prstGeom>
          </p:spPr>
        </p:pic>
        <p:pic>
          <p:nvPicPr>
            <p:cNvPr id="39" name="Picture 38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12AEE3AE-7AA2-8F45-90B2-722D48C126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3211633" y="4323977"/>
              <a:ext cx="680484" cy="66369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2EB51DC-3173-2640-9563-64E8932D4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608" y="5655876"/>
              <a:ext cx="330200" cy="482600"/>
            </a:xfrm>
            <a:prstGeom prst="rect">
              <a:avLst/>
            </a:prstGeom>
          </p:spPr>
        </p:pic>
        <p:pic>
          <p:nvPicPr>
            <p:cNvPr id="41" name="Picture 40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CCA488D1-2329-4646-9D8A-B952C6196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2997554" y="3460254"/>
              <a:ext cx="680484" cy="66369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4106B4D-C24E-674F-97A3-5E4B0EDA3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6679" y="5897176"/>
              <a:ext cx="330200" cy="482600"/>
            </a:xfrm>
            <a:prstGeom prst="rect">
              <a:avLst/>
            </a:prstGeom>
          </p:spPr>
        </p:pic>
        <p:pic>
          <p:nvPicPr>
            <p:cNvPr id="43" name="Picture 4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5DF22BEA-9885-284A-8EF6-29E06188D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7445297" y="3438776"/>
              <a:ext cx="680484" cy="66369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7E96101-9370-444B-9A3A-DFCEE71FE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8959" y="5614685"/>
              <a:ext cx="330200" cy="482600"/>
            </a:xfrm>
            <a:prstGeom prst="rect">
              <a:avLst/>
            </a:prstGeom>
          </p:spPr>
        </p:pic>
        <p:pic>
          <p:nvPicPr>
            <p:cNvPr id="45" name="Picture 4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A8928D27-39D2-794A-B26D-6A8FB8DDE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5232457" y="3777315"/>
              <a:ext cx="680484" cy="663692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641556D-D21D-634B-AB62-C84F0FF03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972" y="5946531"/>
              <a:ext cx="330200" cy="482600"/>
            </a:xfrm>
            <a:prstGeom prst="rect">
              <a:avLst/>
            </a:prstGeom>
          </p:spPr>
        </p:pic>
        <p:pic>
          <p:nvPicPr>
            <p:cNvPr id="47" name="Picture 4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5F770984-7F3A-2F41-92BA-29EE51D49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3730636" y="3306989"/>
              <a:ext cx="680484" cy="663692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FD3C1CA-1080-5546-8EDD-82E3D044A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9175" y="5873809"/>
              <a:ext cx="330200" cy="482600"/>
            </a:xfrm>
            <a:prstGeom prst="rect">
              <a:avLst/>
            </a:prstGeom>
          </p:spPr>
        </p:pic>
        <p:pic>
          <p:nvPicPr>
            <p:cNvPr id="49" name="Picture 48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9526C7C3-F361-FB4A-9617-BD53A0B19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5791485" y="3547171"/>
              <a:ext cx="680484" cy="663692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61C0DA0-E1ED-C240-B173-4D7FA562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6175" y="5708659"/>
              <a:ext cx="330200" cy="482600"/>
            </a:xfrm>
            <a:prstGeom prst="rect">
              <a:avLst/>
            </a:prstGeom>
          </p:spPr>
        </p:pic>
        <p:pic>
          <p:nvPicPr>
            <p:cNvPr id="51" name="Picture 50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B6A19154-12F0-9A40-A199-0A1CAB5A8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6247197" y="3211799"/>
              <a:ext cx="680484" cy="663692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632E604-ABDE-3842-9031-EB2EF36DB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3225" y="5676245"/>
              <a:ext cx="330200" cy="482600"/>
            </a:xfrm>
            <a:prstGeom prst="rect">
              <a:avLst/>
            </a:prstGeom>
          </p:spPr>
        </p:pic>
        <p:pic>
          <p:nvPicPr>
            <p:cNvPr id="53" name="Picture 5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9ED52BB3-E237-7346-B202-C43B79912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6882673" y="3441408"/>
              <a:ext cx="680484" cy="663692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40C0AFB-9D6C-1140-8F76-282DEFAFE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4364" y="5886509"/>
              <a:ext cx="330200" cy="482600"/>
            </a:xfrm>
            <a:prstGeom prst="rect">
              <a:avLst/>
            </a:prstGeom>
          </p:spPr>
        </p:pic>
        <p:pic>
          <p:nvPicPr>
            <p:cNvPr id="55" name="Picture 5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A0AD4B20-A374-904F-B5B2-7934C8112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7280197" y="3929596"/>
              <a:ext cx="680484" cy="663692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914BF45-E8B5-D247-94F0-2786688FD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2243" y="6375400"/>
              <a:ext cx="330200" cy="482600"/>
            </a:xfrm>
            <a:prstGeom prst="rect">
              <a:avLst/>
            </a:prstGeom>
          </p:spPr>
        </p:pic>
        <p:pic>
          <p:nvPicPr>
            <p:cNvPr id="57" name="Picture 5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60E65508-A967-D94C-A2C9-C775181D64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4997041" y="3597750"/>
              <a:ext cx="680484" cy="663692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5EC5B72-E0B0-8041-A3FF-94D443587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299" y="6244798"/>
              <a:ext cx="330200" cy="482600"/>
            </a:xfrm>
            <a:prstGeom prst="rect">
              <a:avLst/>
            </a:prstGeom>
          </p:spPr>
        </p:pic>
        <p:pic>
          <p:nvPicPr>
            <p:cNvPr id="59" name="Picture 58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FFE6FC50-5A99-5540-8088-77F4706852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4431121" y="3383608"/>
              <a:ext cx="680484" cy="663692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0CBD5FB-574D-C44E-9342-298FFC895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790" y="5230101"/>
              <a:ext cx="330200" cy="482600"/>
            </a:xfrm>
            <a:prstGeom prst="rect">
              <a:avLst/>
            </a:prstGeom>
          </p:spPr>
        </p:pic>
        <p:pic>
          <p:nvPicPr>
            <p:cNvPr id="61" name="Picture 60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495D9CE9-6BF7-1648-99D8-024A88183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4324949" y="3762850"/>
              <a:ext cx="680484" cy="663692"/>
            </a:xfrm>
            <a:prstGeom prst="rect">
              <a:avLst/>
            </a:prstGeom>
          </p:spPr>
        </p:pic>
        <p:pic>
          <p:nvPicPr>
            <p:cNvPr id="62" name="Picture 61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65539B40-E30F-7540-84A9-73012E4E52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6367747" y="3577813"/>
              <a:ext cx="680484" cy="663692"/>
            </a:xfrm>
            <a:prstGeom prst="rect">
              <a:avLst/>
            </a:prstGeom>
          </p:spPr>
        </p:pic>
        <p:pic>
          <p:nvPicPr>
            <p:cNvPr id="63" name="Picture 6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4D828348-ADFD-E347-B914-C5C64A7BC6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7073204" y="3257258"/>
              <a:ext cx="680484" cy="663692"/>
            </a:xfrm>
            <a:prstGeom prst="rect">
              <a:avLst/>
            </a:prstGeom>
          </p:spPr>
        </p:pic>
        <p:pic>
          <p:nvPicPr>
            <p:cNvPr id="64" name="Picture 63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BCB64841-95FA-AA4C-A5EC-8D176130B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4647655" y="3528083"/>
              <a:ext cx="680484" cy="663692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3A176C36-4CCF-C54F-A24A-C9E527E86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209" y="5795881"/>
              <a:ext cx="330200" cy="48260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F94CD40-8028-DD40-A722-E37D9767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9179" y="5979152"/>
              <a:ext cx="330200" cy="48260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4E9A831-47B4-D14D-81BD-8F977C558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489" y="5734752"/>
              <a:ext cx="330200" cy="48260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D5D514E-2C91-C54B-8A36-242D723B9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592" y="5876692"/>
              <a:ext cx="330200" cy="48260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EE4EBCD-64B1-B54F-B846-7286F7508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4877" y="5957846"/>
              <a:ext cx="330200" cy="48260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538F1C0-2B4A-1548-8D28-79CC81D3A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52" y="6314994"/>
              <a:ext cx="330200" cy="4826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1F7568B-018A-8D4B-8BC6-CA2B8BC5A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0029" y="6086253"/>
              <a:ext cx="330200" cy="4826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EC966D4-AE11-DC48-8586-08AA92F72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6689" y="6137842"/>
              <a:ext cx="330200" cy="48260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C24153D-58A4-844C-A3C4-A4C0FEFEB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701" y="6266641"/>
              <a:ext cx="330200" cy="48260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8648CE6-D5BC-0241-A906-435AF2315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3253" y="6189401"/>
              <a:ext cx="330200" cy="48260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AFA5592-91C8-BF4C-B234-0D5D36046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512" y="5662560"/>
              <a:ext cx="330200" cy="48260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C20170F-096C-E14B-B10F-C82BD1331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954" y="6086253"/>
              <a:ext cx="330200" cy="4826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0108750-1D92-6B42-9E33-6A5369907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4386" y="5997048"/>
              <a:ext cx="330200" cy="48260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85BDF36-49B8-A446-A785-9881E2C80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457" y="6238348"/>
              <a:ext cx="330200" cy="48260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9242D030-2AD0-1343-8B46-D8E4C738C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37" y="5955857"/>
              <a:ext cx="330200" cy="48260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E68C988-87C2-704E-9E8A-350FDABDD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750" y="6287703"/>
              <a:ext cx="330200" cy="4826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AE660A2-21A4-694C-8EF4-3DBEBDEDD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4953" y="6214981"/>
              <a:ext cx="330200" cy="48260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5B2662C-DCAF-294A-A01E-62E495CD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1953" y="6049831"/>
              <a:ext cx="330200" cy="482600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D30FAB8-D0FB-BB4C-9435-AF6E0B37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9003" y="6017417"/>
              <a:ext cx="330200" cy="48260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D34EF52-D82E-FB49-BE66-58A68823F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0142" y="6227681"/>
              <a:ext cx="330200" cy="4826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D66D917-D1F0-4343-8017-52B543593276}"/>
              </a:ext>
            </a:extLst>
          </p:cNvPr>
          <p:cNvGrpSpPr/>
          <p:nvPr/>
        </p:nvGrpSpPr>
        <p:grpSpPr>
          <a:xfrm>
            <a:off x="8961813" y="3439731"/>
            <a:ext cx="2943305" cy="1014424"/>
            <a:chOff x="8961813" y="3439731"/>
            <a:chExt cx="2943305" cy="1014424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C2A063B-FF59-5749-8E77-FB12C6226E79}"/>
                </a:ext>
              </a:extLst>
            </p:cNvPr>
            <p:cNvGrpSpPr/>
            <p:nvPr/>
          </p:nvGrpSpPr>
          <p:grpSpPr>
            <a:xfrm>
              <a:off x="8961813" y="3439731"/>
              <a:ext cx="2943305" cy="684821"/>
              <a:chOff x="4572000" y="1123950"/>
              <a:chExt cx="2590800" cy="701105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66517F1-33F0-DB44-B040-B0D6D081EA76}"/>
                  </a:ext>
                </a:extLst>
              </p:cNvPr>
              <p:cNvGrpSpPr/>
              <p:nvPr/>
            </p:nvGrpSpPr>
            <p:grpSpPr>
              <a:xfrm>
                <a:off x="4572000" y="1123950"/>
                <a:ext cx="2590800" cy="582613"/>
                <a:chOff x="4495800" y="2217737"/>
                <a:chExt cx="2397125" cy="582613"/>
              </a:xfrm>
            </p:grpSpPr>
            <p:sp>
              <p:nvSpPr>
                <p:cNvPr id="90" name="Rounded Rectangle 89">
                  <a:extLst>
                    <a:ext uri="{FF2B5EF4-FFF2-40B4-BE49-F238E27FC236}">
                      <a16:creationId xmlns:a16="http://schemas.microsoft.com/office/drawing/2014/main" id="{B6861C14-ACB0-074F-BC7A-0A4860212908}"/>
                    </a:ext>
                  </a:extLst>
                </p:cNvPr>
                <p:cNvSpPr/>
                <p:nvPr/>
              </p:nvSpPr>
              <p:spPr bwMode="gray">
                <a:xfrm>
                  <a:off x="4495800" y="2419350"/>
                  <a:ext cx="2286000" cy="38100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>
                  <a:solidFill>
                    <a:schemeClr val="accent6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400"/>
                    </a:spcBef>
                    <a:spcAft>
                      <a:spcPts val="400"/>
                    </a:spcAft>
                  </a:pPr>
                  <a:endParaRPr lang="en-US" sz="1600" b="1" dirty="0" err="1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B697F830-51FC-7A43-B8CC-11C845EF9838}"/>
                    </a:ext>
                  </a:extLst>
                </p:cNvPr>
                <p:cNvGrpSpPr/>
                <p:nvPr/>
              </p:nvGrpSpPr>
              <p:grpSpPr>
                <a:xfrm>
                  <a:off x="6477000" y="2217737"/>
                  <a:ext cx="415925" cy="509248"/>
                  <a:chOff x="6477000" y="2217737"/>
                  <a:chExt cx="415925" cy="509248"/>
                </a:xfrm>
              </p:grpSpPr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908985EB-49FB-7F46-80F6-A586B6942813}"/>
                      </a:ext>
                    </a:extLst>
                  </p:cNvPr>
                  <p:cNvGrpSpPr/>
                  <p:nvPr/>
                </p:nvGrpSpPr>
                <p:grpSpPr>
                  <a:xfrm>
                    <a:off x="6477000" y="2217737"/>
                    <a:ext cx="415925" cy="415925"/>
                    <a:chOff x="1354137" y="2554287"/>
                    <a:chExt cx="415925" cy="415925"/>
                  </a:xfrm>
                </p:grpSpPr>
                <p:sp>
                  <p:nvSpPr>
                    <p:cNvPr id="96" name="Oval 95">
                      <a:extLst>
                        <a:ext uri="{FF2B5EF4-FFF2-40B4-BE49-F238E27FC236}">
                          <a16:creationId xmlns:a16="http://schemas.microsoft.com/office/drawing/2014/main" id="{85928FDD-8C3D-BE45-BE49-BECD7CF88172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1447800" y="2647950"/>
                      <a:ext cx="228600" cy="2286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endParaRPr lang="en-US" sz="1600" b="1" dirty="0" err="1">
                        <a:solidFill>
                          <a:schemeClr val="bg1"/>
                        </a:solidFill>
                      </a:endParaRPr>
                    </a:p>
                  </p:txBody>
                </p:sp>
                <p:pic>
                  <p:nvPicPr>
                    <p:cNvPr id="97" name="Picture 2" descr="C:\Users\Sona\Desktop\gear wheel.png">
                      <a:extLst>
                        <a:ext uri="{FF2B5EF4-FFF2-40B4-BE49-F238E27FC236}">
                          <a16:creationId xmlns:a16="http://schemas.microsoft.com/office/drawing/2014/main" id="{0C4C8404-C525-9C4D-84F7-D772583A6C6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354137" y="2554287"/>
                      <a:ext cx="415925" cy="41592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ACEA7670-275F-B74B-833D-ACC225A8E532}"/>
                      </a:ext>
                    </a:extLst>
                  </p:cNvPr>
                  <p:cNvGrpSpPr/>
                  <p:nvPr/>
                </p:nvGrpSpPr>
                <p:grpSpPr>
                  <a:xfrm>
                    <a:off x="6698540" y="2549863"/>
                    <a:ext cx="177122" cy="177122"/>
                    <a:chOff x="1354137" y="2554287"/>
                    <a:chExt cx="415925" cy="415925"/>
                  </a:xfrm>
                </p:grpSpPr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B67035C3-7FA9-C246-B351-B08087ECF591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1447800" y="2647950"/>
                      <a:ext cx="228600" cy="2286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endParaRPr lang="en-US" sz="1600" b="1" dirty="0" err="1">
                        <a:solidFill>
                          <a:schemeClr val="bg1"/>
                        </a:solidFill>
                      </a:endParaRPr>
                    </a:p>
                  </p:txBody>
                </p:sp>
                <p:pic>
                  <p:nvPicPr>
                    <p:cNvPr id="95" name="Picture 2" descr="C:\Users\Sona\Desktop\gear wheel.png">
                      <a:extLst>
                        <a:ext uri="{FF2B5EF4-FFF2-40B4-BE49-F238E27FC236}">
                          <a16:creationId xmlns:a16="http://schemas.microsoft.com/office/drawing/2014/main" id="{0DB6494A-7835-4D41-BE96-257E8128272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354137" y="2554287"/>
                      <a:ext cx="415925" cy="41592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B009518-C16C-8A4B-BF65-D3760ED9D570}"/>
                  </a:ext>
                </a:extLst>
              </p:cNvPr>
              <p:cNvSpPr txBox="1"/>
              <p:nvPr/>
            </p:nvSpPr>
            <p:spPr bwMode="gray">
              <a:xfrm>
                <a:off x="5370371" y="1388493"/>
                <a:ext cx="1524001" cy="436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</a:pPr>
                <a:r>
                  <a:rPr lang="en-US" sz="1467" dirty="0"/>
                  <a:t>Controller</a:t>
                </a:r>
              </a:p>
            </p:txBody>
          </p:sp>
        </p:grpSp>
        <p:sp>
          <p:nvSpPr>
            <p:cNvPr id="98" name="Up Arrow 97">
              <a:extLst>
                <a:ext uri="{FF2B5EF4-FFF2-40B4-BE49-F238E27FC236}">
                  <a16:creationId xmlns:a16="http://schemas.microsoft.com/office/drawing/2014/main" id="{4382464E-6BA6-4F48-B4D1-FA6DE4F06222}"/>
                </a:ext>
              </a:extLst>
            </p:cNvPr>
            <p:cNvSpPr/>
            <p:nvPr/>
          </p:nvSpPr>
          <p:spPr bwMode="gray">
            <a:xfrm>
              <a:off x="9659764" y="4082004"/>
              <a:ext cx="261261" cy="372151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400"/>
                </a:spcBef>
                <a:spcAft>
                  <a:spcPts val="400"/>
                </a:spcAft>
              </a:pPr>
              <a:endParaRPr lang="en-US" sz="16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99" name="Up Arrow 98">
              <a:extLst>
                <a:ext uri="{FF2B5EF4-FFF2-40B4-BE49-F238E27FC236}">
                  <a16:creationId xmlns:a16="http://schemas.microsoft.com/office/drawing/2014/main" id="{DF8E89B2-A33B-F645-88F2-8F486FC89124}"/>
                </a:ext>
              </a:extLst>
            </p:cNvPr>
            <p:cNvSpPr/>
            <p:nvPr/>
          </p:nvSpPr>
          <p:spPr bwMode="gray">
            <a:xfrm flipH="1" flipV="1">
              <a:off x="10877125" y="4078902"/>
              <a:ext cx="302681" cy="375251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400"/>
                </a:spcBef>
                <a:spcAft>
                  <a:spcPts val="400"/>
                </a:spcAft>
              </a:pPr>
              <a:endParaRPr lang="en-US" sz="1600" b="1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862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2C67EA-E95A-B645-A5FD-B091D9DA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Disturabance in mRUBiS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50FBF-601E-9244-8F20-2D4733098F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66621-1FE8-8D48-8C7A-8B721AFD9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44" y="2483494"/>
            <a:ext cx="6468855" cy="30403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8CB116-C723-0F44-B951-DA5C54E23106}"/>
              </a:ext>
            </a:extLst>
          </p:cNvPr>
          <p:cNvSpPr/>
          <p:nvPr/>
        </p:nvSpPr>
        <p:spPr bwMode="gray">
          <a:xfrm>
            <a:off x="5124854" y="3725754"/>
            <a:ext cx="1127665" cy="555840"/>
          </a:xfrm>
          <a:prstGeom prst="rect">
            <a:avLst/>
          </a:prstGeom>
          <a:solidFill>
            <a:srgbClr val="AED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mRUBiS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9A0717-7A31-ED42-9E02-01143E3F5C27}"/>
              </a:ext>
            </a:extLst>
          </p:cNvPr>
          <p:cNvSpPr/>
          <p:nvPr/>
        </p:nvSpPr>
        <p:spPr bwMode="gray">
          <a:xfrm>
            <a:off x="4485503" y="2384854"/>
            <a:ext cx="1408670" cy="6672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A1E4A0-8269-1442-9573-86B9F5826609}"/>
              </a:ext>
            </a:extLst>
          </p:cNvPr>
          <p:cNvGrpSpPr/>
          <p:nvPr/>
        </p:nvGrpSpPr>
        <p:grpSpPr>
          <a:xfrm>
            <a:off x="5189837" y="1334145"/>
            <a:ext cx="6030098" cy="1754326"/>
            <a:chOff x="5189837" y="1334145"/>
            <a:chExt cx="6030098" cy="17543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F789A1F-17DC-2041-9AEB-7B2B08465B61}"/>
                    </a:ext>
                  </a:extLst>
                </p:cNvPr>
                <p:cNvSpPr/>
                <p:nvPr/>
              </p:nvSpPr>
              <p:spPr>
                <a:xfrm>
                  <a:off x="6767383" y="1334145"/>
                  <a:ext cx="4452552" cy="1754326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𝐶𝐹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/>
                    <a:t> = Component crashed</a:t>
                  </a:r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𝐶𝐹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  = Component throws exceptions</a:t>
                  </a:r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𝐶𝐹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dirty="0"/>
                    <a:t>  = Component is undeployed</a:t>
                  </a:r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𝐶𝐹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a14:m>
                  <a:r>
                    <a:rPr lang="en-US" dirty="0"/>
                    <a:t>  = Change in the system load causing sub-optimal performance</a:t>
                  </a: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F789A1F-17DC-2041-9AEB-7B2B08465B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383" y="1334145"/>
                  <a:ext cx="4452552" cy="1754326"/>
                </a:xfrm>
                <a:prstGeom prst="rect">
                  <a:avLst/>
                </a:prstGeom>
                <a:blipFill>
                  <a:blip r:embed="rId3"/>
                  <a:stretch>
                    <a:fillRect l="-850" t="-2143" r="-1133" b="-5000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38002C6D-A877-FD43-87E4-F1108376D7D7}"/>
                </a:ext>
              </a:extLst>
            </p:cNvPr>
            <p:cNvCxnSpPr>
              <a:stCxn id="7" idx="0"/>
            </p:cNvCxnSpPr>
            <p:nvPr/>
          </p:nvCxnSpPr>
          <p:spPr bwMode="gray">
            <a:xfrm rot="5400000" flipH="1" flipV="1">
              <a:off x="5651156" y="1268628"/>
              <a:ext cx="654908" cy="1577545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7276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            </a:t>
            </a:r>
            <a:fld id="{91D913BA-B0D8-4B51-9328-DFAA0B3703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A99209-201C-6749-AB91-F1C82738DFA1}"/>
              </a:ext>
            </a:extLst>
          </p:cNvPr>
          <p:cNvSpPr/>
          <p:nvPr/>
        </p:nvSpPr>
        <p:spPr bwMode="gray">
          <a:xfrm>
            <a:off x="9125770" y="5895742"/>
            <a:ext cx="1016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en-US" sz="1600" b="1" dirty="0" err="1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04C7A4-8A31-7649-9BDC-336371AEB0A2}"/>
              </a:ext>
            </a:extLst>
          </p:cNvPr>
          <p:cNvGrpSpPr/>
          <p:nvPr/>
        </p:nvGrpSpPr>
        <p:grpSpPr>
          <a:xfrm rot="17554946" flipH="1" flipV="1">
            <a:off x="1468975" y="1989134"/>
            <a:ext cx="644537" cy="941908"/>
            <a:chOff x="5105401" y="2038350"/>
            <a:chExt cx="531299" cy="9873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CDC88C-9865-0448-AA72-8C0F7BCCA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1" y="2038350"/>
              <a:ext cx="387346" cy="98735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8DB6FE-FC96-4A45-8BAE-E590E8DDC76A}"/>
                </a:ext>
              </a:extLst>
            </p:cNvPr>
            <p:cNvSpPr/>
            <p:nvPr/>
          </p:nvSpPr>
          <p:spPr>
            <a:xfrm rot="434299">
              <a:off x="5476440" y="2656535"/>
              <a:ext cx="152400" cy="254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AC6223-0478-6F4B-943F-8F734941BD85}"/>
                </a:ext>
              </a:extLst>
            </p:cNvPr>
            <p:cNvSpPr/>
            <p:nvPr/>
          </p:nvSpPr>
          <p:spPr>
            <a:xfrm rot="672360">
              <a:off x="5484300" y="2384339"/>
              <a:ext cx="152400" cy="254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90871A-5915-AC4A-85A7-4B8E5BD4DBAD}"/>
              </a:ext>
            </a:extLst>
          </p:cNvPr>
          <p:cNvGrpSpPr/>
          <p:nvPr/>
        </p:nvGrpSpPr>
        <p:grpSpPr>
          <a:xfrm>
            <a:off x="2597385" y="1035062"/>
            <a:ext cx="2508419" cy="606140"/>
            <a:chOff x="4572000" y="1123950"/>
            <a:chExt cx="2943997" cy="82740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54AB009-04CD-AA44-9E13-CE39BBC212AD}"/>
                </a:ext>
              </a:extLst>
            </p:cNvPr>
            <p:cNvGrpSpPr/>
            <p:nvPr/>
          </p:nvGrpSpPr>
          <p:grpSpPr>
            <a:xfrm>
              <a:off x="4572000" y="1123950"/>
              <a:ext cx="2590800" cy="793702"/>
              <a:chOff x="4495800" y="2217737"/>
              <a:chExt cx="2397125" cy="793702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E01EB3DC-C1D9-3847-A46B-BFF08FAD9BD1}"/>
                  </a:ext>
                </a:extLst>
              </p:cNvPr>
              <p:cNvSpPr/>
              <p:nvPr/>
            </p:nvSpPr>
            <p:spPr bwMode="gray">
              <a:xfrm>
                <a:off x="4495800" y="2419350"/>
                <a:ext cx="2286001" cy="592089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4DDA98C-09F7-CE46-9108-E7714402D156}"/>
                  </a:ext>
                </a:extLst>
              </p:cNvPr>
              <p:cNvGrpSpPr/>
              <p:nvPr/>
            </p:nvGrpSpPr>
            <p:grpSpPr>
              <a:xfrm>
                <a:off x="6477000" y="2217737"/>
                <a:ext cx="415925" cy="509248"/>
                <a:chOff x="6477000" y="2217737"/>
                <a:chExt cx="415925" cy="509248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DB5CA1CA-6D59-CF48-A27E-BC7614AB87FD}"/>
                    </a:ext>
                  </a:extLst>
                </p:cNvPr>
                <p:cNvGrpSpPr/>
                <p:nvPr/>
              </p:nvGrpSpPr>
              <p:grpSpPr>
                <a:xfrm>
                  <a:off x="6477000" y="2217737"/>
                  <a:ext cx="415925" cy="415925"/>
                  <a:chOff x="1354137" y="2554287"/>
                  <a:chExt cx="415925" cy="415925"/>
                </a:xfrm>
              </p:grpSpPr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A58A8FCA-9324-E749-BC89-9DE69FE4034B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1447800" y="2647950"/>
                    <a:ext cx="228600" cy="2286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00"/>
                      </a:spcBef>
                      <a:spcAft>
                        <a:spcPts val="300"/>
                      </a:spcAft>
                    </a:pPr>
                    <a:endParaRPr lang="en-US" sz="1200" b="1" dirty="0" err="1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23" name="Picture 2" descr="C:\Users\Sona\Desktop\gear wheel.png">
                    <a:extLst>
                      <a:ext uri="{FF2B5EF4-FFF2-40B4-BE49-F238E27FC236}">
                        <a16:creationId xmlns:a16="http://schemas.microsoft.com/office/drawing/2014/main" id="{D357FA5D-2E91-2F48-BF8F-1ACFCCA4AA0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54137" y="2554287"/>
                    <a:ext cx="415925" cy="4159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20849B0F-5FA1-7E4D-BBED-092B0E349E78}"/>
                    </a:ext>
                  </a:extLst>
                </p:cNvPr>
                <p:cNvGrpSpPr/>
                <p:nvPr/>
              </p:nvGrpSpPr>
              <p:grpSpPr>
                <a:xfrm>
                  <a:off x="6698540" y="2549863"/>
                  <a:ext cx="177122" cy="177122"/>
                  <a:chOff x="1354137" y="2554287"/>
                  <a:chExt cx="415925" cy="415925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ED67CAE2-769E-EC44-8685-6CE7FF198C43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1447800" y="2647950"/>
                    <a:ext cx="228600" cy="2286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00"/>
                      </a:spcBef>
                      <a:spcAft>
                        <a:spcPts val="300"/>
                      </a:spcAft>
                    </a:pPr>
                    <a:endParaRPr lang="en-US" sz="1200" b="1" dirty="0" err="1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21" name="Picture 2" descr="C:\Users\Sona\Desktop\gear wheel.png">
                    <a:extLst>
                      <a:ext uri="{FF2B5EF4-FFF2-40B4-BE49-F238E27FC236}">
                        <a16:creationId xmlns:a16="http://schemas.microsoft.com/office/drawing/2014/main" id="{84E5CD95-7788-5640-9BFF-E5B4A74F8C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54137" y="2554287"/>
                    <a:ext cx="415925" cy="4159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7AD337-FEA6-CA4C-A11E-4EAF7A44C5CD}"/>
                </a:ext>
              </a:extLst>
            </p:cNvPr>
            <p:cNvSpPr txBox="1"/>
            <p:nvPr/>
          </p:nvSpPr>
          <p:spPr bwMode="gray">
            <a:xfrm>
              <a:off x="5307291" y="1489778"/>
              <a:ext cx="2208706" cy="4615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sz="1400" dirty="0"/>
                <a:t>Controller</a:t>
              </a:r>
            </a:p>
          </p:txBody>
        </p:sp>
      </p:grpSp>
      <p:sp>
        <p:nvSpPr>
          <p:cNvPr id="30" name="Up Arrow 29">
            <a:extLst>
              <a:ext uri="{FF2B5EF4-FFF2-40B4-BE49-F238E27FC236}">
                <a16:creationId xmlns:a16="http://schemas.microsoft.com/office/drawing/2014/main" id="{8B2B30AC-55F0-C045-9E76-C3F688990644}"/>
              </a:ext>
            </a:extLst>
          </p:cNvPr>
          <p:cNvSpPr/>
          <p:nvPr/>
        </p:nvSpPr>
        <p:spPr bwMode="gray">
          <a:xfrm>
            <a:off x="3157390" y="1672623"/>
            <a:ext cx="115780" cy="203523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37E688D8-D6AF-A140-B62B-CA55D50D94FD}"/>
              </a:ext>
            </a:extLst>
          </p:cNvPr>
          <p:cNvSpPr/>
          <p:nvPr/>
        </p:nvSpPr>
        <p:spPr bwMode="gray">
          <a:xfrm>
            <a:off x="4111370" y="1672623"/>
            <a:ext cx="106951" cy="20352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AC31D2-2211-0042-8685-4E534496E709}"/>
              </a:ext>
            </a:extLst>
          </p:cNvPr>
          <p:cNvSpPr txBox="1"/>
          <p:nvPr/>
        </p:nvSpPr>
        <p:spPr>
          <a:xfrm>
            <a:off x="1031304" y="2749606"/>
            <a:ext cx="1560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Critical Failures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BB70DB-D354-7B46-99E1-42663BB6F175}"/>
              </a:ext>
            </a:extLst>
          </p:cNvPr>
          <p:cNvGrpSpPr/>
          <p:nvPr/>
        </p:nvGrpSpPr>
        <p:grpSpPr>
          <a:xfrm>
            <a:off x="2682580" y="2099762"/>
            <a:ext cx="2122284" cy="1751291"/>
            <a:chOff x="860510" y="1390981"/>
            <a:chExt cx="7663079" cy="473462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A21ED4E-E8A0-5849-82B9-01824235A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510" y="1390981"/>
              <a:ext cx="6796389" cy="38543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8CDD3DA-25DD-744E-B4AD-4793A786D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710" y="1594181"/>
              <a:ext cx="6796389" cy="38543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E43EE51-2722-8E4D-8C82-65190C68A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910" y="1797381"/>
              <a:ext cx="6796389" cy="38543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411C6D9-E909-C348-9E62-C9C31E048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0110" y="2000581"/>
              <a:ext cx="6796389" cy="38543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C02CA72-26BC-2C43-8109-4D3B98226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7200" y="2271252"/>
              <a:ext cx="6796389" cy="38543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C5C6D06-AB10-3A45-936B-9D77B1647044}"/>
              </a:ext>
            </a:extLst>
          </p:cNvPr>
          <p:cNvSpPr/>
          <p:nvPr/>
        </p:nvSpPr>
        <p:spPr bwMode="gray">
          <a:xfrm>
            <a:off x="4144967" y="3289403"/>
            <a:ext cx="256999" cy="1855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D56849-AA60-1D4C-9F46-EF7219D2F2BE}"/>
              </a:ext>
            </a:extLst>
          </p:cNvPr>
          <p:cNvGrpSpPr/>
          <p:nvPr/>
        </p:nvGrpSpPr>
        <p:grpSpPr>
          <a:xfrm>
            <a:off x="8264971" y="1568024"/>
            <a:ext cx="1636751" cy="905196"/>
            <a:chOff x="7742903" y="2704846"/>
            <a:chExt cx="1636751" cy="9051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275214-CEEF-444F-A0C4-6688DF449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6821" t="60443" r="19846" b="25644"/>
            <a:stretch/>
          </p:blipFill>
          <p:spPr>
            <a:xfrm>
              <a:off x="7742903" y="2714652"/>
              <a:ext cx="1422343" cy="747417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0694195-C37F-2645-9A4C-D3B85059907D}"/>
                </a:ext>
              </a:extLst>
            </p:cNvPr>
            <p:cNvSpPr/>
            <p:nvPr/>
          </p:nvSpPr>
          <p:spPr bwMode="gray">
            <a:xfrm>
              <a:off x="7742903" y="3415575"/>
              <a:ext cx="1540582" cy="19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580784C-6C83-FD49-87F3-6BAE58E0B989}"/>
                </a:ext>
              </a:extLst>
            </p:cNvPr>
            <p:cNvSpPr/>
            <p:nvPr/>
          </p:nvSpPr>
          <p:spPr bwMode="gray">
            <a:xfrm>
              <a:off x="9125770" y="2704846"/>
              <a:ext cx="253884" cy="720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73E6C3C3-212A-BD46-9792-DF632D7EFAFD}"/>
              </a:ext>
            </a:extLst>
          </p:cNvPr>
          <p:cNvSpPr/>
          <p:nvPr/>
        </p:nvSpPr>
        <p:spPr>
          <a:xfrm>
            <a:off x="8168802" y="1201260"/>
            <a:ext cx="1814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Affected Component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6F3087-CA76-2547-976E-097925810E93}"/>
              </a:ext>
            </a:extLst>
          </p:cNvPr>
          <p:cNvSpPr/>
          <p:nvPr/>
        </p:nvSpPr>
        <p:spPr>
          <a:xfrm>
            <a:off x="8209986" y="233818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Affected Component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Uid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(_SEu7n-cdEeet0YmmfbMwkw )	</a:t>
            </a:r>
          </a:p>
        </p:txBody>
      </p:sp>
      <p:sp>
        <p:nvSpPr>
          <p:cNvPr id="50" name="Title 49">
            <a:extLst>
              <a:ext uri="{FF2B5EF4-FFF2-40B4-BE49-F238E27FC236}">
                <a16:creationId xmlns:a16="http://schemas.microsoft.com/office/drawing/2014/main" id="{CCB30515-0F13-EF40-8B10-45C3433E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Failures and Affected Components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A29F84-58EA-CF44-BBBD-D9EEE6D378EE}"/>
              </a:ext>
            </a:extLst>
          </p:cNvPr>
          <p:cNvSpPr/>
          <p:nvPr/>
        </p:nvSpPr>
        <p:spPr>
          <a:xfrm>
            <a:off x="8214554" y="3244101"/>
            <a:ext cx="22245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Affected Component :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(Shop#,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Component_type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</p:txBody>
      </p:sp>
      <p:pic>
        <p:nvPicPr>
          <p:cNvPr id="39" name="Content Placeholder 3">
            <a:extLst>
              <a:ext uri="{FF2B5EF4-FFF2-40B4-BE49-F238E27FC236}">
                <a16:creationId xmlns:a16="http://schemas.microsoft.com/office/drawing/2014/main" id="{40883DC1-368E-8648-A915-AA951B688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6" y="1754065"/>
            <a:ext cx="7712282" cy="402396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37202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Text&#10;&#10;Description automatically generated">
            <a:extLst>
              <a:ext uri="{FF2B5EF4-FFF2-40B4-BE49-F238E27FC236}">
                <a16:creationId xmlns:a16="http://schemas.microsoft.com/office/drawing/2014/main" id="{AA70DD2C-08A5-A441-ADB2-A6B27F1C2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41" y="3980057"/>
            <a:ext cx="8167539" cy="24815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            </a:t>
            </a:r>
            <a:fld id="{91D913BA-B0D8-4B51-9328-DFAA0B3703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A99209-201C-6749-AB91-F1C82738DFA1}"/>
              </a:ext>
            </a:extLst>
          </p:cNvPr>
          <p:cNvSpPr/>
          <p:nvPr/>
        </p:nvSpPr>
        <p:spPr bwMode="gray">
          <a:xfrm>
            <a:off x="9125770" y="5895742"/>
            <a:ext cx="1016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en-US" sz="1600" b="1" dirty="0" err="1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04C7A4-8A31-7649-9BDC-336371AEB0A2}"/>
              </a:ext>
            </a:extLst>
          </p:cNvPr>
          <p:cNvGrpSpPr/>
          <p:nvPr/>
        </p:nvGrpSpPr>
        <p:grpSpPr>
          <a:xfrm rot="17554946" flipH="1" flipV="1">
            <a:off x="1468975" y="1989134"/>
            <a:ext cx="644537" cy="941908"/>
            <a:chOff x="5105401" y="2038350"/>
            <a:chExt cx="531299" cy="9873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CDC88C-9865-0448-AA72-8C0F7BCCA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1" y="2038350"/>
              <a:ext cx="387346" cy="98735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8DB6FE-FC96-4A45-8BAE-E590E8DDC76A}"/>
                </a:ext>
              </a:extLst>
            </p:cNvPr>
            <p:cNvSpPr/>
            <p:nvPr/>
          </p:nvSpPr>
          <p:spPr>
            <a:xfrm rot="434299">
              <a:off x="5476440" y="2656535"/>
              <a:ext cx="152400" cy="254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AC6223-0478-6F4B-943F-8F734941BD85}"/>
                </a:ext>
              </a:extLst>
            </p:cNvPr>
            <p:cNvSpPr/>
            <p:nvPr/>
          </p:nvSpPr>
          <p:spPr>
            <a:xfrm rot="672360">
              <a:off x="5484300" y="2384339"/>
              <a:ext cx="152400" cy="254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90871A-5915-AC4A-85A7-4B8E5BD4DBAD}"/>
              </a:ext>
            </a:extLst>
          </p:cNvPr>
          <p:cNvGrpSpPr/>
          <p:nvPr/>
        </p:nvGrpSpPr>
        <p:grpSpPr>
          <a:xfrm>
            <a:off x="2597385" y="1035062"/>
            <a:ext cx="2508419" cy="606140"/>
            <a:chOff x="4572000" y="1123950"/>
            <a:chExt cx="2943997" cy="82740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54AB009-04CD-AA44-9E13-CE39BBC212AD}"/>
                </a:ext>
              </a:extLst>
            </p:cNvPr>
            <p:cNvGrpSpPr/>
            <p:nvPr/>
          </p:nvGrpSpPr>
          <p:grpSpPr>
            <a:xfrm>
              <a:off x="4572000" y="1123950"/>
              <a:ext cx="2590800" cy="793702"/>
              <a:chOff x="4495800" y="2217737"/>
              <a:chExt cx="2397125" cy="793702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E01EB3DC-C1D9-3847-A46B-BFF08FAD9BD1}"/>
                  </a:ext>
                </a:extLst>
              </p:cNvPr>
              <p:cNvSpPr/>
              <p:nvPr/>
            </p:nvSpPr>
            <p:spPr bwMode="gray">
              <a:xfrm>
                <a:off x="4495800" y="2419350"/>
                <a:ext cx="2286001" cy="592089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4DDA98C-09F7-CE46-9108-E7714402D156}"/>
                  </a:ext>
                </a:extLst>
              </p:cNvPr>
              <p:cNvGrpSpPr/>
              <p:nvPr/>
            </p:nvGrpSpPr>
            <p:grpSpPr>
              <a:xfrm>
                <a:off x="6477000" y="2217737"/>
                <a:ext cx="415925" cy="509248"/>
                <a:chOff x="6477000" y="2217737"/>
                <a:chExt cx="415925" cy="509248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DB5CA1CA-6D59-CF48-A27E-BC7614AB87FD}"/>
                    </a:ext>
                  </a:extLst>
                </p:cNvPr>
                <p:cNvGrpSpPr/>
                <p:nvPr/>
              </p:nvGrpSpPr>
              <p:grpSpPr>
                <a:xfrm>
                  <a:off x="6477000" y="2217737"/>
                  <a:ext cx="415925" cy="415925"/>
                  <a:chOff x="1354137" y="2554287"/>
                  <a:chExt cx="415925" cy="415925"/>
                </a:xfrm>
              </p:grpSpPr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A58A8FCA-9324-E749-BC89-9DE69FE4034B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1447800" y="2647950"/>
                    <a:ext cx="228600" cy="2286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00"/>
                      </a:spcBef>
                      <a:spcAft>
                        <a:spcPts val="300"/>
                      </a:spcAft>
                    </a:pPr>
                    <a:endParaRPr lang="en-US" sz="1200" b="1" dirty="0" err="1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23" name="Picture 2" descr="C:\Users\Sona\Desktop\gear wheel.png">
                    <a:extLst>
                      <a:ext uri="{FF2B5EF4-FFF2-40B4-BE49-F238E27FC236}">
                        <a16:creationId xmlns:a16="http://schemas.microsoft.com/office/drawing/2014/main" id="{D357FA5D-2E91-2F48-BF8F-1ACFCCA4AA0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54137" y="2554287"/>
                    <a:ext cx="415925" cy="4159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20849B0F-5FA1-7E4D-BBED-092B0E349E78}"/>
                    </a:ext>
                  </a:extLst>
                </p:cNvPr>
                <p:cNvGrpSpPr/>
                <p:nvPr/>
              </p:nvGrpSpPr>
              <p:grpSpPr>
                <a:xfrm>
                  <a:off x="6698540" y="2549863"/>
                  <a:ext cx="177122" cy="177122"/>
                  <a:chOff x="1354137" y="2554287"/>
                  <a:chExt cx="415925" cy="415925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ED67CAE2-769E-EC44-8685-6CE7FF198C43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1447800" y="2647950"/>
                    <a:ext cx="228600" cy="2286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00"/>
                      </a:spcBef>
                      <a:spcAft>
                        <a:spcPts val="300"/>
                      </a:spcAft>
                    </a:pPr>
                    <a:endParaRPr lang="en-US" sz="1200" b="1" dirty="0" err="1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21" name="Picture 2" descr="C:\Users\Sona\Desktop\gear wheel.png">
                    <a:extLst>
                      <a:ext uri="{FF2B5EF4-FFF2-40B4-BE49-F238E27FC236}">
                        <a16:creationId xmlns:a16="http://schemas.microsoft.com/office/drawing/2014/main" id="{84E5CD95-7788-5640-9BFF-E5B4A74F8C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54137" y="2554287"/>
                    <a:ext cx="415925" cy="4159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7AD337-FEA6-CA4C-A11E-4EAF7A44C5CD}"/>
                </a:ext>
              </a:extLst>
            </p:cNvPr>
            <p:cNvSpPr txBox="1"/>
            <p:nvPr/>
          </p:nvSpPr>
          <p:spPr bwMode="gray">
            <a:xfrm>
              <a:off x="5307291" y="1489778"/>
              <a:ext cx="2208706" cy="4615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sz="1400" dirty="0"/>
                <a:t>Controller</a:t>
              </a:r>
            </a:p>
          </p:txBody>
        </p:sp>
      </p:grpSp>
      <p:sp>
        <p:nvSpPr>
          <p:cNvPr id="30" name="Up Arrow 29">
            <a:extLst>
              <a:ext uri="{FF2B5EF4-FFF2-40B4-BE49-F238E27FC236}">
                <a16:creationId xmlns:a16="http://schemas.microsoft.com/office/drawing/2014/main" id="{8B2B30AC-55F0-C045-9E76-C3F688990644}"/>
              </a:ext>
            </a:extLst>
          </p:cNvPr>
          <p:cNvSpPr/>
          <p:nvPr/>
        </p:nvSpPr>
        <p:spPr bwMode="gray">
          <a:xfrm>
            <a:off x="3157390" y="1672623"/>
            <a:ext cx="115780" cy="203523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37E688D8-D6AF-A140-B62B-CA55D50D94FD}"/>
              </a:ext>
            </a:extLst>
          </p:cNvPr>
          <p:cNvSpPr/>
          <p:nvPr/>
        </p:nvSpPr>
        <p:spPr bwMode="gray">
          <a:xfrm>
            <a:off x="4111370" y="1672623"/>
            <a:ext cx="106951" cy="20352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AC31D2-2211-0042-8685-4E534496E709}"/>
              </a:ext>
            </a:extLst>
          </p:cNvPr>
          <p:cNvSpPr txBox="1"/>
          <p:nvPr/>
        </p:nvSpPr>
        <p:spPr>
          <a:xfrm>
            <a:off x="1031304" y="2749606"/>
            <a:ext cx="1560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Critical Failures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BB70DB-D354-7B46-99E1-42663BB6F175}"/>
              </a:ext>
            </a:extLst>
          </p:cNvPr>
          <p:cNvGrpSpPr/>
          <p:nvPr/>
        </p:nvGrpSpPr>
        <p:grpSpPr>
          <a:xfrm>
            <a:off x="2682580" y="2099762"/>
            <a:ext cx="2122284" cy="1751291"/>
            <a:chOff x="860510" y="1390981"/>
            <a:chExt cx="7663079" cy="473462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A21ED4E-E8A0-5849-82B9-01824235A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510" y="1390981"/>
              <a:ext cx="6796389" cy="38543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8CDD3DA-25DD-744E-B4AD-4793A786D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710" y="1594181"/>
              <a:ext cx="6796389" cy="38543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E43EE51-2722-8E4D-8C82-65190C68A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910" y="1797381"/>
              <a:ext cx="6796389" cy="38543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411C6D9-E909-C348-9E62-C9C31E048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0110" y="2000581"/>
              <a:ext cx="6796389" cy="38543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C02CA72-26BC-2C43-8109-4D3B98226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7200" y="2271252"/>
              <a:ext cx="6796389" cy="38543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C5C6D06-AB10-3A45-936B-9D77B1647044}"/>
              </a:ext>
            </a:extLst>
          </p:cNvPr>
          <p:cNvSpPr/>
          <p:nvPr/>
        </p:nvSpPr>
        <p:spPr bwMode="gray">
          <a:xfrm>
            <a:off x="4144967" y="3289403"/>
            <a:ext cx="256999" cy="1855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0" name="Title 49">
            <a:extLst>
              <a:ext uri="{FF2B5EF4-FFF2-40B4-BE49-F238E27FC236}">
                <a16:creationId xmlns:a16="http://schemas.microsoft.com/office/drawing/2014/main" id="{CCB30515-0F13-EF40-8B10-45C3433E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Input Failure Traces in </a:t>
            </a:r>
            <a:r>
              <a:rPr lang="en-US" dirty="0" err="1"/>
              <a:t>mRUBiS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9359519-3125-5642-90AC-4AB052A5F56F}"/>
              </a:ext>
            </a:extLst>
          </p:cNvPr>
          <p:cNvGrpSpPr/>
          <p:nvPr/>
        </p:nvGrpSpPr>
        <p:grpSpPr>
          <a:xfrm>
            <a:off x="5315368" y="1381306"/>
            <a:ext cx="1636751" cy="905196"/>
            <a:chOff x="7742903" y="2704846"/>
            <a:chExt cx="1636751" cy="90519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12B04D5-3FF9-A64A-A459-DC3E974183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6821" t="60443" r="19846" b="25644"/>
            <a:stretch/>
          </p:blipFill>
          <p:spPr>
            <a:xfrm>
              <a:off x="7742903" y="2714652"/>
              <a:ext cx="1422343" cy="747417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EE82699-532D-9444-8F40-6F208BD51665}"/>
                </a:ext>
              </a:extLst>
            </p:cNvPr>
            <p:cNvSpPr/>
            <p:nvPr/>
          </p:nvSpPr>
          <p:spPr bwMode="gray">
            <a:xfrm>
              <a:off x="7742903" y="3415575"/>
              <a:ext cx="1540582" cy="19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5B07DF0-AF7D-394E-A65C-58047C633C58}"/>
                </a:ext>
              </a:extLst>
            </p:cNvPr>
            <p:cNvSpPr/>
            <p:nvPr/>
          </p:nvSpPr>
          <p:spPr bwMode="gray">
            <a:xfrm>
              <a:off x="9125770" y="2704846"/>
              <a:ext cx="253884" cy="720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9FEEE3EB-D0B0-554D-A195-BAE8ED6587C3}"/>
              </a:ext>
            </a:extLst>
          </p:cNvPr>
          <p:cNvSpPr/>
          <p:nvPr/>
        </p:nvSpPr>
        <p:spPr>
          <a:xfrm>
            <a:off x="5219199" y="1014542"/>
            <a:ext cx="1814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Affected Component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F4FC08C-2641-8A47-9817-A6C9C3B0F5C2}"/>
              </a:ext>
            </a:extLst>
          </p:cNvPr>
          <p:cNvSpPr/>
          <p:nvPr/>
        </p:nvSpPr>
        <p:spPr>
          <a:xfrm>
            <a:off x="5260383" y="215146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Affected Component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Uid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(_SEu7n-cdEeet0YmmfbMwkw )	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CB08C10-EA18-854E-A8FC-453AAA8BE5F3}"/>
              </a:ext>
            </a:extLst>
          </p:cNvPr>
          <p:cNvSpPr/>
          <p:nvPr/>
        </p:nvSpPr>
        <p:spPr>
          <a:xfrm>
            <a:off x="5264951" y="3057383"/>
            <a:ext cx="22245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Affected Component :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(Shop#,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Component_type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BADE3AD-B079-8747-8FE0-8302D8D06F20}"/>
              </a:ext>
            </a:extLst>
          </p:cNvPr>
          <p:cNvGrpSpPr/>
          <p:nvPr/>
        </p:nvGrpSpPr>
        <p:grpSpPr>
          <a:xfrm>
            <a:off x="2491124" y="5738826"/>
            <a:ext cx="4515156" cy="815963"/>
            <a:chOff x="2491124" y="5738826"/>
            <a:chExt cx="4515156" cy="81596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4FFECB7-3AF2-4A4D-A834-1E0A66770EFD}"/>
                </a:ext>
              </a:extLst>
            </p:cNvPr>
            <p:cNvGrpSpPr/>
            <p:nvPr/>
          </p:nvGrpSpPr>
          <p:grpSpPr>
            <a:xfrm>
              <a:off x="3439533" y="5738826"/>
              <a:ext cx="1223055" cy="538438"/>
              <a:chOff x="3439533" y="5738826"/>
              <a:chExt cx="1223055" cy="538438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7B30130F-9324-9D47-8D67-CCDCA09150BA}"/>
                  </a:ext>
                </a:extLst>
              </p:cNvPr>
              <p:cNvSpPr/>
              <p:nvPr/>
            </p:nvSpPr>
            <p:spPr bwMode="gray">
              <a:xfrm>
                <a:off x="3726800" y="5738826"/>
                <a:ext cx="239720" cy="30931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E12AFFD-E444-4941-9529-7EFE4A94FBF2}"/>
                  </a:ext>
                </a:extLst>
              </p:cNvPr>
              <p:cNvSpPr/>
              <p:nvPr/>
            </p:nvSpPr>
            <p:spPr bwMode="gray">
              <a:xfrm>
                <a:off x="4104467" y="5738826"/>
                <a:ext cx="239027" cy="32019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DE" sz="1200" b="1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BCB08265-AA72-0646-8B8E-9EBC928B35B0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 bwMode="gray">
              <a:xfrm rot="5400000">
                <a:off x="3528535" y="5959139"/>
                <a:ext cx="229123" cy="407128"/>
              </a:xfrm>
              <a:prstGeom prst="bentConnector2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75ED966E-5791-444E-A89D-EFD215662E2A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4197637" y="6048142"/>
                <a:ext cx="464951" cy="214283"/>
              </a:xfrm>
              <a:prstGeom prst="bentConnector3">
                <a:avLst>
                  <a:gd name="adj1" fmla="val -495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973AD7-8899-4443-81D6-DABE35D0F349}"/>
                </a:ext>
              </a:extLst>
            </p:cNvPr>
            <p:cNvSpPr txBox="1"/>
            <p:nvPr/>
          </p:nvSpPr>
          <p:spPr bwMode="gray">
            <a:xfrm>
              <a:off x="2491124" y="6162732"/>
              <a:ext cx="1235675" cy="3920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GB" sz="1200" dirty="0">
                  <a:solidFill>
                    <a:schemeClr val="bg1"/>
                  </a:solidFill>
                </a:rPr>
                <a:t>S</a:t>
              </a:r>
              <a:r>
                <a:rPr lang="en-DE" sz="1200" dirty="0">
                  <a:solidFill>
                    <a:schemeClr val="bg1"/>
                  </a:solidFill>
                </a:rPr>
                <a:t>hop index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999F581-6D3E-F342-86B6-59A9C0EA2214}"/>
                </a:ext>
              </a:extLst>
            </p:cNvPr>
            <p:cNvSpPr txBox="1"/>
            <p:nvPr/>
          </p:nvSpPr>
          <p:spPr bwMode="gray">
            <a:xfrm>
              <a:off x="4792483" y="6155283"/>
              <a:ext cx="2213797" cy="3920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GB" sz="1200" dirty="0">
                  <a:solidFill>
                    <a:schemeClr val="bg1"/>
                  </a:solidFill>
                </a:rPr>
                <a:t>Affected Component</a:t>
              </a:r>
              <a:r>
                <a:rPr lang="en-DE" sz="1200" dirty="0">
                  <a:solidFill>
                    <a:schemeClr val="bg1"/>
                  </a:solidFill>
                </a:rPr>
                <a:t>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607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63D52C-0053-CB41-852A-DFA8C2CD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Observations (Outputs) in mRUBiS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D0426-A363-9149-80E2-D7FDC56945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9</a:t>
            </a:fld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3DF1D0C-F35F-8B4A-9783-54FF871FF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300" y="1653116"/>
            <a:ext cx="9169401" cy="2869440"/>
          </a:xfrm>
        </p:spPr>
        <p:txBody>
          <a:bodyPr/>
          <a:lstStyle/>
          <a:p>
            <a:r>
              <a:rPr lang="en-DE" dirty="0">
                <a:solidFill>
                  <a:srgbClr val="000000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Output 1: list of all components and their corresponding CF status (CF0 to CF5): &lt;Shop_id, Component_type, CF_x&gt;</a:t>
            </a:r>
          </a:p>
          <a:p>
            <a:r>
              <a:rPr lang="en-DE" dirty="0">
                <a:solidFill>
                  <a:srgbClr val="000000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Output 2: for each component, the current values of their parameters and the corresponding utility &lt;Param_1,…,Param_N, Component_utility&gt;</a:t>
            </a:r>
          </a:p>
          <a:p>
            <a:r>
              <a:rPr lang="en-DE" dirty="0">
                <a:solidFill>
                  <a:srgbClr val="000000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Output 3: the list of &lt;Compoment_type, CF_x, Action, Cost&gt;</a:t>
            </a:r>
          </a:p>
          <a:p>
            <a:r>
              <a:rPr lang="en-DE" dirty="0">
                <a:solidFill>
                  <a:srgbClr val="000000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Output 4: system current </a:t>
            </a:r>
            <a:r>
              <a:rPr lang="en-DE" i="1" dirty="0">
                <a:solidFill>
                  <a:srgbClr val="000000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Overall Utility, Shop Utility or, Component Utility</a:t>
            </a:r>
          </a:p>
          <a:p>
            <a:pPr marL="0" indent="0">
              <a:buNone/>
            </a:pPr>
            <a:endParaRPr lang="en-DE" sz="3600" i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E7280E-3977-134B-ABBA-77DCECA52D22}"/>
              </a:ext>
            </a:extLst>
          </p:cNvPr>
          <p:cNvSpPr/>
          <p:nvPr/>
        </p:nvSpPr>
        <p:spPr bwMode="gray">
          <a:xfrm>
            <a:off x="2372497" y="2780270"/>
            <a:ext cx="729049" cy="44484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17660A-ECA9-AB4E-9487-FAAF6481F731}"/>
              </a:ext>
            </a:extLst>
          </p:cNvPr>
          <p:cNvSpPr/>
          <p:nvPr/>
        </p:nvSpPr>
        <p:spPr bwMode="gray">
          <a:xfrm>
            <a:off x="6528486" y="3206578"/>
            <a:ext cx="729049" cy="44484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738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Topics_Bibliography_References</Template>
  <TotalTime>3698</TotalTime>
  <Words>1112</Words>
  <Application>Microsoft Macintosh PowerPoint</Application>
  <PresentationFormat>Widescreen</PresentationFormat>
  <Paragraphs>210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Open Sans</vt:lpstr>
      <vt:lpstr>Verdana</vt:lpstr>
      <vt:lpstr>HPI PPT-Template</vt:lpstr>
      <vt:lpstr>Introduction to mRUBiS</vt:lpstr>
      <vt:lpstr>mRUBiS</vt:lpstr>
      <vt:lpstr>Architecture of a single shop in mRUBiS</vt:lpstr>
      <vt:lpstr>mRUBiS as a Large Market Place</vt:lpstr>
      <vt:lpstr>PowerPoint Presentation</vt:lpstr>
      <vt:lpstr>Disturabance in mRUBiS</vt:lpstr>
      <vt:lpstr>Failures and Affected Components </vt:lpstr>
      <vt:lpstr>Input Failure Traces in mRUBiS</vt:lpstr>
      <vt:lpstr>Possible Observations (Outputs) in mRUBiS</vt:lpstr>
      <vt:lpstr>Instance of mRUBiS for Sampling</vt:lpstr>
      <vt:lpstr>mRUBiS Goal Model</vt:lpstr>
      <vt:lpstr>Possible Actions in mRUBiS</vt:lpstr>
      <vt:lpstr>Mapping Actions to CFs</vt:lpstr>
      <vt:lpstr>CFs (issues) in mRUBiS</vt:lpstr>
      <vt:lpstr>Utility Drop  </vt:lpstr>
      <vt:lpstr>Which Actions to Take? - You tell mRUBiS</vt:lpstr>
      <vt:lpstr>Which Actions to Take? - You tell mRUBiS</vt:lpstr>
      <vt:lpstr>And in Which Order?</vt:lpstr>
      <vt:lpstr>And in Which Order?</vt:lpstr>
      <vt:lpstr>PowerPoint Presentation</vt:lpstr>
      <vt:lpstr>Eclipse Modeling Framework</vt:lpstr>
      <vt:lpstr>SDM</vt:lpstr>
      <vt:lpstr>Project Files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Reinforcement Learning</dc:title>
  <dc:creator>Christian Adriano</dc:creator>
  <cp:lastModifiedBy>Sona Ghahremani</cp:lastModifiedBy>
  <cp:revision>398</cp:revision>
  <dcterms:created xsi:type="dcterms:W3CDTF">2020-04-21T07:53:32Z</dcterms:created>
  <dcterms:modified xsi:type="dcterms:W3CDTF">2021-05-04T08:56:52Z</dcterms:modified>
</cp:coreProperties>
</file>